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2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custDataLst>
    <p:tags r:id="rId1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84073158-A14C-4970-AE9A-60F88936B835}">
          <p14:sldIdLst>
            <p14:sldId id="256"/>
            <p14:sldId id="258"/>
            <p14:sldId id="257"/>
            <p14:sldId id="259"/>
            <p14:sldId id="260"/>
            <p14:sldId id="262"/>
            <p14:sldId id="263"/>
            <p14:sldId id="264"/>
            <p14:sldId id="265"/>
            <p14:sldId id="266"/>
            <p14:sldId id="267"/>
            <p14:sldId id="268"/>
          </p14:sldIdLst>
        </p14:section>
        <p14:section name="Раздел без заголовка" id="{B682D034-8CF2-4E7A-BDF8-BA42DD95D9E8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fill>
          <a:solidFill>
            <a:schemeClr val="accent5">
              <a:tint val="40000"/>
            </a:schemeClr>
          </a:solidFill>
        </a:fill>
      </a:tcStyle>
    </a:band1H>
    <a:band1V>
      <a:tcStyle>
        <a:fill>
          <a:solidFill>
            <a:schemeClr val="accent5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977" autoAdjust="0"/>
  </p:normalViewPr>
  <p:slideViewPr>
    <p:cSldViewPr>
      <p:cViewPr>
        <p:scale>
          <a:sx n="60" d="100"/>
          <a:sy n="60" d="100"/>
        </p:scale>
        <p:origin x="-75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tags" Target="tags/tag1.xml" /><Relationship Id="rId15" Type="http://schemas.openxmlformats.org/officeDocument/2006/relationships/presProps" Target="presProps.xml" /><Relationship Id="rId16" Type="http://schemas.openxmlformats.org/officeDocument/2006/relationships/viewProps" Target="viewProps.xml" /><Relationship Id="rId17" Type="http://schemas.openxmlformats.org/officeDocument/2006/relationships/theme" Target="theme/theme1.xml" /><Relationship Id="rId18" Type="http://schemas.openxmlformats.org/officeDocument/2006/relationships/tableStyles" Target="tableStyles.xml" /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defPPr/>
          </a:lstStyle>
          <a:p>
            <a:pPr/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/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pPr/>
            <a:fld id="{0FF5FAAA-9E52-4A8E-9609-8D4D209C0E1D}" type="datetimeFigureOut">
              <a:rPr lang="ru-RU" smtClean="0"/>
              <a:pPr/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pPr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pPr/>
            <a:fld id="{9628CC3B-6FA2-46FC-8740-7283B9851B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124760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pPr/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defPPr/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defPPr/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pPr/>
            <a:fld id="{0FF5FAAA-9E52-4A8E-9609-8D4D209C0E1D}" type="datetimeFigureOut">
              <a:rPr lang="ru-RU" smtClean="0"/>
              <a:pPr/>
              <a:t>24.02.2025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pPr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pPr/>
            <a:fld id="{9628CC3B-6FA2-46FC-8740-7283B9851B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805459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/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/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/>
            <a:fld id="{0FF5FAAA-9E52-4A8E-9609-8D4D209C0E1D}" type="datetimeFigureOut">
              <a:rPr lang="ru-RU" smtClean="0"/>
              <a:pPr/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/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/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/>
            <a:fld id="{9628CC3B-6FA2-46FC-8740-7283B9851B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965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Relationship Id="rId3" Type="http://schemas.openxmlformats.org/officeDocument/2006/relationships/image" Target="../media/image2.pn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jpeg" /><Relationship Id="rId3" Type="http://schemas.openxmlformats.org/officeDocument/2006/relationships/image" Target="../media/image3.pn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jpeg" /><Relationship Id="rId3" Type="http://schemas.openxmlformats.org/officeDocument/2006/relationships/image" Target="../media/image3.pn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jpeg" /><Relationship Id="rId3" Type="http://schemas.openxmlformats.org/officeDocument/2006/relationships/image" Target="../media/image3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Relationship Id="rId3" Type="http://schemas.openxmlformats.org/officeDocument/2006/relationships/image" Target="../media/image2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jpeg" /><Relationship Id="rId3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jpeg" /><Relationship Id="rId3" Type="http://schemas.openxmlformats.org/officeDocument/2006/relationships/image" Target="../media/image3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jpeg" /><Relationship Id="rId3" Type="http://schemas.openxmlformats.org/officeDocument/2006/relationships/image" Target="../media/image3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jpeg" /><Relationship Id="rId3" Type="http://schemas.openxmlformats.org/officeDocument/2006/relationships/image" Target="../media/image3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jpeg" /><Relationship Id="rId3" Type="http://schemas.openxmlformats.org/officeDocument/2006/relationships/image" Target="../media/image3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jpeg" /><Relationship Id="rId3" Type="http://schemas.openxmlformats.org/officeDocument/2006/relationships/image" Target="../media/image3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jpeg" /><Relationship Id="rId3" Type="http://schemas.openxmlformats.org/officeDocument/2006/relationships/image" Target="../media/image3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>
            <a:defPPr/>
          </a:lstStyle>
          <a:p>
            <a:r>
              <a:rPr lang="ru-RU" smtClean="0"/>
              <a:t>В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defPPr/>
          </a:lstStyle>
          <a:p>
            <a:endParaRPr lang="ru-RU"/>
          </a:p>
        </p:txBody>
      </p:sp>
      <p:pic>
        <p:nvPicPr>
          <p:cNvPr id="1026" name="Picture 2" descr="D:\Desktop\1646057163_39-abrakadabra-fun-p-fon-dlya-prezentatsii-po-dorozhnomu-dvizhe-4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Изображение выглядит как Шрифт, текст, Графика, логотип&#10;&#10;Автоматически созданное описание">
            <a:extLst>
              <a:ext uri="{FF2B5EF4-FFF2-40B4-BE49-F238E27FC236}">
                <a16:creationId xmlns:a16="http://schemas.microsoft.com/office/drawing/2014/main" xmlns="" id="{424C7215-4D61-DDC2-F15C-14D3D5103D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2170" y="260648"/>
            <a:ext cx="440100" cy="850969"/>
          </a:xfrm>
          <a:prstGeom prst="rect">
            <a:avLst/>
          </a:prstGeom>
          <a:solidFill>
            <a:srgbClr val="C00000"/>
          </a:solidFill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9036496" cy="7232749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algn="ctr">
              <a:lnSpc>
                <a:spcPct val="150000"/>
              </a:lnSpc>
            </a:pPr>
            <a:r>
              <a:rPr lang="ru-RU" altLang="ru-RU" b="1" kern="0" smtClean="0">
                <a:solidFill>
                  <a:srgbClr val="002060"/>
                </a:solidFill>
                <a:latin typeface="Arial"/>
                <a:ea typeface="+mn-ea"/>
                <a:cs typeface="Times New Roman" pitchFamily="18" charset="0"/>
              </a:rPr>
              <a:t>  </a:t>
            </a:r>
          </a:p>
          <a:p>
            <a:pPr algn="ctr"/>
            <a:r>
              <a:rPr lang="ru-RU" altLang="ru-RU" b="1" kern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Муниципальное </a:t>
            </a:r>
            <a:r>
              <a:rPr lang="ru-RU" altLang="ru-RU" b="1" kern="0">
                <a:solidFill>
                  <a:srgbClr val="002060"/>
                </a:solidFill>
                <a:latin typeface="+mj-lt"/>
                <a:cs typeface="Times New Roman" pitchFamily="18" charset="0"/>
              </a:rPr>
              <a:t>автономное дошкольное образовательное </a:t>
            </a:r>
            <a:endParaRPr lang="ru-RU" altLang="ru-RU" b="1" kern="0" smtClean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  <a:p>
            <a:pPr algn="ctr"/>
            <a:r>
              <a:rPr lang="ru-RU" altLang="ru-RU" b="1" kern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    учреждение </a:t>
            </a:r>
            <a:r>
              <a:rPr lang="ru-RU" altLang="ru-RU" b="1" kern="0">
                <a:solidFill>
                  <a:srgbClr val="002060"/>
                </a:solidFill>
                <a:latin typeface="+mj-lt"/>
                <a:cs typeface="Times New Roman" pitchFamily="18" charset="0"/>
              </a:rPr>
              <a:t>детский сад № 63 «Журавлик» комбинированного вида </a:t>
            </a:r>
            <a:r>
              <a:rPr lang="ru-RU" altLang="ru-RU" b="1" kern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                                      </a:t>
            </a:r>
          </a:p>
          <a:p>
            <a:pPr algn="ctr"/>
            <a:r>
              <a:rPr lang="ru-RU" altLang="ru-RU" b="1" kern="0">
                <a:solidFill>
                  <a:srgbClr val="002060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altLang="ru-RU" b="1" kern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    Киселевского </a:t>
            </a:r>
            <a:r>
              <a:rPr lang="ru-RU" altLang="ru-RU" b="1" kern="0">
                <a:solidFill>
                  <a:srgbClr val="002060"/>
                </a:solidFill>
                <a:latin typeface="+mj-lt"/>
                <a:cs typeface="Times New Roman" pitchFamily="18" charset="0"/>
              </a:rPr>
              <a:t>городского округа</a:t>
            </a:r>
            <a:br>
              <a:rPr lang="ru-RU" altLang="ru-RU" sz="2800" kern="0">
                <a:solidFill>
                  <a:srgbClr val="002060"/>
                </a:solidFill>
                <a:latin typeface="+mj-lt"/>
              </a:rPr>
            </a:br>
            <a:endParaRPr lang="ru-RU" sz="3200" b="1" smtClean="0">
              <a:solidFill>
                <a:srgbClr val="002060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2800" b="1" smtClean="0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ДОПОЛНИТЕЛЬНАЯ ОБЩЕОБРАЗОВАТЕЛЬНАЯ ОБЩЕРАЗВИВАЮЩАЯ ПРОГРАММА </a:t>
            </a:r>
          </a:p>
          <a:p>
            <a:pPr algn="ctr">
              <a:lnSpc>
                <a:spcPct val="150000"/>
              </a:lnSpc>
            </a:pPr>
            <a:r>
              <a:rPr lang="ru-RU" sz="2800" b="1" smtClean="0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«РАСТИМ ЛИДЕРОВ ДВИЖЕНИЯ ПЕРВЫХ»</a:t>
            </a:r>
          </a:p>
          <a:p>
            <a:pPr algn="ctr">
              <a:lnSpc>
                <a:spcPct val="150000"/>
              </a:lnSpc>
            </a:pPr>
            <a:endParaRPr lang="ru-RU" altLang="ru-RU" sz="2800" b="1" kern="0">
              <a:solidFill>
                <a:srgbClr val="002060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>
              <a:lnSpc>
                <a:spcPct val="150000"/>
              </a:lnSpc>
            </a:pPr>
            <a:r>
              <a:rPr lang="ru-RU" altLang="ru-RU" b="1" kern="0" smtClean="0">
                <a:solidFill>
                  <a:srgbClr val="002060"/>
                </a:solidFill>
                <a:latin typeface="+mj-lt"/>
              </a:rPr>
              <a:t>Составитель</a:t>
            </a:r>
            <a:r>
              <a:rPr lang="ru-RU" altLang="ru-RU" b="1" kern="0">
                <a:solidFill>
                  <a:srgbClr val="002060"/>
                </a:solidFill>
                <a:latin typeface="+mj-lt"/>
              </a:rPr>
              <a:t>: Седачева Татьяна Ивановна, </a:t>
            </a:r>
            <a:br>
              <a:rPr lang="ru-RU" altLang="ru-RU" b="1" kern="0">
                <a:solidFill>
                  <a:srgbClr val="002060"/>
                </a:solidFill>
                <a:latin typeface="+mj-lt"/>
              </a:rPr>
            </a:br>
            <a:r>
              <a:rPr lang="ru-RU" altLang="ru-RU" b="1" kern="0" smtClean="0">
                <a:solidFill>
                  <a:srgbClr val="002060"/>
                </a:solidFill>
                <a:latin typeface="+mj-lt"/>
              </a:rPr>
              <a:t>                                            </a:t>
            </a:r>
            <a:r>
              <a:rPr lang="ru-RU" altLang="ru-RU" b="1" kern="0">
                <a:solidFill>
                  <a:srgbClr val="002060"/>
                </a:solidFill>
                <a:latin typeface="+mj-lt"/>
              </a:rPr>
              <a:t>старший воспитатель</a:t>
            </a:r>
          </a:p>
          <a:p>
            <a:pPr algn="ctr">
              <a:lnSpc>
                <a:spcPct val="150000"/>
              </a:lnSpc>
            </a:pPr>
            <a:endParaRPr lang="ru-RU" altLang="ru-RU" b="1" kern="0" smtClean="0">
              <a:solidFill>
                <a:srgbClr val="002060"/>
              </a:solidFill>
              <a:latin typeface="+mj-lt"/>
            </a:endParaRPr>
          </a:p>
          <a:p>
            <a:pPr algn="ctr">
              <a:lnSpc>
                <a:spcPct val="150000"/>
              </a:lnSpc>
            </a:pPr>
            <a:endParaRPr lang="ru-RU" altLang="ru-RU" b="1" kern="0">
              <a:solidFill>
                <a:srgbClr val="002060"/>
              </a:solidFill>
              <a:latin typeface="+mj-lt"/>
            </a:endParaRPr>
          </a:p>
          <a:p>
            <a:pPr algn="ctr">
              <a:lnSpc>
                <a:spcPct val="150000"/>
              </a:lnSpc>
            </a:pPr>
            <a:r>
              <a:rPr lang="ru-RU" altLang="ru-RU" b="1" kern="0" smtClean="0">
                <a:solidFill>
                  <a:srgbClr val="002060"/>
                </a:solidFill>
                <a:latin typeface="+mj-lt"/>
              </a:rPr>
              <a:t>Киселевск</a:t>
            </a:r>
            <a:r>
              <a:rPr lang="ru-RU" altLang="ru-RU" b="1" kern="0">
                <a:solidFill>
                  <a:srgbClr val="002060"/>
                </a:solidFill>
                <a:latin typeface="+mj-lt"/>
              </a:rPr>
              <a:t>, </a:t>
            </a:r>
            <a:r>
              <a:rPr lang="ru-RU" altLang="ru-RU" b="1" kern="0" smtClean="0">
                <a:solidFill>
                  <a:srgbClr val="002060"/>
                </a:solidFill>
                <a:latin typeface="+mj-lt"/>
              </a:rPr>
              <a:t>2025 </a:t>
            </a:r>
            <a:r>
              <a:rPr lang="ru-RU" altLang="ru-RU" b="1" kern="0">
                <a:solidFill>
                  <a:srgbClr val="002060"/>
                </a:solidFill>
                <a:latin typeface="+mj-lt"/>
              </a:rPr>
              <a:t>г.                  </a:t>
            </a:r>
            <a:br>
              <a:rPr lang="ru-RU" altLang="ru-RU" b="1" kern="0">
                <a:solidFill>
                  <a:srgbClr val="002060"/>
                </a:solidFill>
                <a:latin typeface="Arial"/>
              </a:rPr>
            </a:br>
            <a:endParaRPr lang="ru-RU" sz="3200" b="1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250190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03448" y="260648"/>
            <a:ext cx="8229600" cy="882352"/>
          </a:xfrm>
        </p:spPr>
        <p:txBody>
          <a:bodyPr/>
          <a:lstStyle>
            <a:defPPr/>
          </a:lstStyle>
          <a:p>
            <a:pPr/>
            <a:r>
              <a:rPr lang="ru-RU" smtClean="0"/>
              <a:t>ОДУЛИ</a:t>
            </a:r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half" idx="1"/>
          </p:nvPr>
        </p:nvSpPr>
        <p:spPr/>
        <p:txBody>
          <a:bodyPr/>
          <a:lstStyle>
            <a:defPPr/>
          </a:lstStyle>
          <a:p>
            <a:pPr/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half" idx="2"/>
          </p:nvPr>
        </p:nvSpPr>
        <p:spPr/>
        <p:txBody>
          <a:bodyPr/>
          <a:lstStyle>
            <a:defPPr/>
          </a:lstStyle>
          <a:p>
            <a:pPr/>
            <a:endParaRPr lang="ru-RU"/>
          </a:p>
        </p:txBody>
      </p:sp>
      <p:pic>
        <p:nvPicPr>
          <p:cNvPr id="1026" name="Picture 2" descr="D:\Desktop\1646057163_39-abrakadabra-fun-p-fon-dlya-prezentatsii-po-dorozhnomu-dvizhe-4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3802" y="0"/>
            <a:ext cx="9144000" cy="685800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Изображение выглядит как Шрифт, текст, Графика, логотип&#10;&#10;Автоматически созданное описание">
            <a:extLst>
              <a:ext uri="{FF2B5EF4-FFF2-40B4-BE49-F238E27FC236}">
                <a16:creationId xmlns:a16="http://schemas.microsoft.com/office/drawing/2014/main" xmlns="" id="{424C7215-4D61-DDC2-F15C-14D3D5103D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7045" y="188640"/>
            <a:ext cx="523220" cy="1011689"/>
          </a:xfrm>
          <a:prstGeom prst="rect">
            <a:avLst/>
          </a:prstGeom>
          <a:solidFill>
            <a:srgbClr val="C00000"/>
          </a:solidFill>
        </p:spPr>
      </p:pic>
      <p:sp>
        <p:nvSpPr>
          <p:cNvPr id="15" name="TextBox 14"/>
          <p:cNvSpPr txBox="1"/>
          <p:nvPr/>
        </p:nvSpPr>
        <p:spPr>
          <a:xfrm>
            <a:off x="2285830" y="363381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/>
          </a:lstStyle>
          <a:p>
            <a:pPr/>
            <a:endParaRPr lang="ru-RU"/>
          </a:p>
        </p:txBody>
      </p:sp>
      <p:cxnSp>
        <p:nvCxnSpPr>
          <p:cNvPr id="11" name="Прямая со стрелкой 10"/>
          <p:cNvCxnSpPr/>
          <p:nvPr/>
        </p:nvCxnSpPr>
        <p:spPr>
          <a:xfrm flipV="1">
            <a:off x="2925990" y="2029407"/>
            <a:ext cx="1501994" cy="909284"/>
          </a:xfrm>
          <a:prstGeom prst="straightConnector1">
            <a:avLst/>
          </a:prstGeom>
          <a:ln w="31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2910450" y="3062709"/>
            <a:ext cx="1727236" cy="2478623"/>
          </a:xfrm>
          <a:prstGeom prst="straightConnector1">
            <a:avLst/>
          </a:prstGeom>
          <a:ln w="3175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2925990" y="2986672"/>
            <a:ext cx="1501994" cy="152074"/>
          </a:xfrm>
          <a:prstGeom prst="straightConnector1">
            <a:avLst/>
          </a:prstGeom>
          <a:ln w="31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2910450" y="3021398"/>
            <a:ext cx="1702043" cy="1072464"/>
          </a:xfrm>
          <a:prstGeom prst="straightConnector1">
            <a:avLst/>
          </a:prstGeom>
          <a:ln w="31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" name="Скругленный прямоугольник 1023"/>
          <p:cNvSpPr/>
          <p:nvPr/>
        </p:nvSpPr>
        <p:spPr>
          <a:xfrm>
            <a:off x="4541997" y="1529315"/>
            <a:ext cx="3732882" cy="1200329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ru-RU" smtClean="0"/>
              <a:t>1.</a:t>
            </a:r>
            <a:endParaRPr lang="ru-RU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4637686" y="2984152"/>
            <a:ext cx="3637193" cy="583499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ru-RU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4672409" y="3809113"/>
            <a:ext cx="3602470" cy="700248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ru-RU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4756752" y="4843398"/>
            <a:ext cx="3564496" cy="1298100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ru-RU"/>
          </a:p>
        </p:txBody>
      </p:sp>
      <p:sp>
        <p:nvSpPr>
          <p:cNvPr id="1032" name="TextBox 1031"/>
          <p:cNvSpPr txBox="1"/>
          <p:nvPr/>
        </p:nvSpPr>
        <p:spPr>
          <a:xfrm>
            <a:off x="975876" y="2537237"/>
            <a:ext cx="15841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ctr"/>
            <a:endParaRPr lang="ru-RU" sz="2400" b="1" smtClean="0">
              <a:solidFill>
                <a:srgbClr val="002060"/>
              </a:solidFill>
            </a:endParaRPr>
          </a:p>
          <a:p>
            <a:pPr algn="ctr"/>
            <a:r>
              <a:rPr lang="ru-RU" sz="2400" b="1" smtClean="0">
                <a:solidFill>
                  <a:srgbClr val="002060"/>
                </a:solidFill>
              </a:rPr>
              <a:t>Критерии</a:t>
            </a:r>
            <a:endParaRPr lang="ru-RU" sz="2400" b="1">
              <a:solidFill>
                <a:srgbClr val="002060"/>
              </a:solidFill>
            </a:endParaRPr>
          </a:p>
        </p:txBody>
      </p:sp>
      <p:sp>
        <p:nvSpPr>
          <p:cNvPr id="1033" name="TextBox 1032"/>
          <p:cNvSpPr txBox="1"/>
          <p:nvPr/>
        </p:nvSpPr>
        <p:spPr>
          <a:xfrm>
            <a:off x="4637686" y="1529315"/>
            <a:ext cx="36145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/>
            <a:r>
              <a:rPr lang="ru-RU" smtClean="0">
                <a:solidFill>
                  <a:srgbClr val="002060"/>
                </a:solidFill>
              </a:rPr>
              <a:t>Степень </a:t>
            </a:r>
            <a:r>
              <a:rPr lang="ru-RU">
                <a:solidFill>
                  <a:srgbClr val="002060"/>
                </a:solidFill>
              </a:rPr>
              <a:t>включенности участников в совместную </a:t>
            </a:r>
            <a:r>
              <a:rPr lang="ru-RU" smtClean="0">
                <a:solidFill>
                  <a:srgbClr val="002060"/>
                </a:solidFill>
              </a:rPr>
              <a:t>продуктивно- творческую деятельность.</a:t>
            </a:r>
            <a:endParaRPr lang="ru-RU">
              <a:solidFill>
                <a:srgbClr val="00206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612493" y="2986672"/>
            <a:ext cx="35918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ctr"/>
            <a:r>
              <a:rPr lang="ru-RU" smtClean="0">
                <a:solidFill>
                  <a:srgbClr val="002060"/>
                </a:solidFill>
              </a:rPr>
              <a:t>Уровень продуктивности совместной деятельности.</a:t>
            </a:r>
            <a:endParaRPr lang="ru-RU">
              <a:solidFill>
                <a:srgbClr val="00206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672409" y="3909196"/>
            <a:ext cx="3566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/>
            <a:r>
              <a:rPr lang="ru-RU" smtClean="0">
                <a:solidFill>
                  <a:srgbClr val="002060"/>
                </a:solidFill>
              </a:rPr>
              <a:t>Уровень </a:t>
            </a:r>
            <a:r>
              <a:rPr lang="ru-RU">
                <a:solidFill>
                  <a:srgbClr val="002060"/>
                </a:solidFill>
              </a:rPr>
              <a:t>групповой </a:t>
            </a:r>
            <a:r>
              <a:rPr lang="ru-RU" smtClean="0">
                <a:solidFill>
                  <a:srgbClr val="002060"/>
                </a:solidFill>
              </a:rPr>
              <a:t>сплоченности.</a:t>
            </a:r>
            <a:endParaRPr lang="ru-RU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88640"/>
            <a:ext cx="7897908" cy="954107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algn="ctr"/>
            <a:r>
              <a:rPr lang="ru-RU" sz="2800" b="1" smtClean="0">
                <a:solidFill>
                  <a:srgbClr val="002060"/>
                </a:solidFill>
                <a:latin typeface="+mj-lt"/>
              </a:rPr>
              <a:t>КРИТЕРИИ ОЦЕНКИ ДОСТИЖЕНИЯ ПЛАНИРУЕМЫХ РЕЗУЛЬТАТОВ</a:t>
            </a:r>
            <a:endParaRPr lang="ru-RU" sz="280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3" name="Стрелка вниз 12"/>
          <p:cNvSpPr/>
          <p:nvPr/>
        </p:nvSpPr>
        <p:spPr>
          <a:xfrm rot="16200000">
            <a:off x="516782" y="1755058"/>
            <a:ext cx="2354077" cy="2452549"/>
          </a:xfrm>
          <a:prstGeom prst="downArrow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ru-RU" err="1" smtClean="0"/>
              <a:t>ке</a:t>
            </a:r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060995" y="2738636"/>
            <a:ext cx="14990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/>
            <a:r>
              <a:rPr lang="ru-RU" sz="2000" b="1" smtClean="0">
                <a:solidFill>
                  <a:srgbClr val="002060"/>
                </a:solidFill>
              </a:rPr>
              <a:t>КРИТЕРИИ</a:t>
            </a:r>
            <a:endParaRPr lang="ru-RU" sz="2000" b="1">
              <a:solidFill>
                <a:srgbClr val="00206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781011" y="4941168"/>
            <a:ext cx="35660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/>
            <a:r>
              <a:rPr lang="ru-RU" smtClean="0">
                <a:solidFill>
                  <a:srgbClr val="002060"/>
                </a:solidFill>
              </a:rPr>
              <a:t>Создание условий </a:t>
            </a:r>
            <a:r>
              <a:rPr lang="ru-RU">
                <a:solidFill>
                  <a:srgbClr val="002060"/>
                </a:solidFill>
              </a:rPr>
              <a:t>для развития личностного потенциала каждого ребёнка, включенности в групповые </a:t>
            </a:r>
            <a:r>
              <a:rPr lang="ru-RU" smtClean="0">
                <a:solidFill>
                  <a:srgbClr val="002060"/>
                </a:solidFill>
              </a:rPr>
              <a:t>отношения .</a:t>
            </a:r>
            <a:r>
              <a:rPr lang="ru-RU">
                <a:solidFill>
                  <a:srgbClr val="002060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357906786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03448" y="260648"/>
            <a:ext cx="8229600" cy="882352"/>
          </a:xfrm>
        </p:spPr>
        <p:txBody>
          <a:bodyPr/>
          <a:lstStyle>
            <a:defPPr/>
          </a:lstStyle>
          <a:p>
            <a:pPr/>
            <a:r>
              <a:rPr lang="ru-RU" smtClean="0"/>
              <a:t>ОДУЛИ</a:t>
            </a:r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84721651"/>
              </p:ext>
            </p:extLst>
          </p:nvPr>
        </p:nvGraphicFramePr>
        <p:xfrm>
          <a:off x="457200" y="1600200"/>
          <a:ext cx="4038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7720"/>
                <a:gridCol w="807720"/>
                <a:gridCol w="807720"/>
                <a:gridCol w="807720"/>
                <a:gridCol w="807720"/>
              </a:tblGrid>
              <a:tr h="370840">
                <a:tc>
                  <a:txBody>
                    <a:bodyPr vert="horz" wrap="square"/>
                    <a:lstStyle>
                      <a:defPPr/>
                    </a:lstStyle>
                    <a:p>
                      <a:pPr/>
                      <a:endParaRPr lang="ru-RU"/>
                    </a:p>
                  </a:txBody>
                  <a:tcPr/>
                </a:tc>
                <a:tc>
                  <a:txBody>
                    <a:bodyPr vert="horz" wrap="square"/>
                    <a:lstStyle>
                      <a:defPPr/>
                    </a:lstStyle>
                    <a:p>
                      <a:pPr/>
                      <a:endParaRPr lang="ru-RU"/>
                    </a:p>
                  </a:txBody>
                  <a:tcPr/>
                </a:tc>
                <a:tc>
                  <a:txBody>
                    <a:bodyPr vert="horz" wrap="square"/>
                    <a:lstStyle>
                      <a:defPPr/>
                    </a:lstStyle>
                    <a:p>
                      <a:pPr/>
                      <a:endParaRPr lang="ru-RU"/>
                    </a:p>
                  </a:txBody>
                  <a:tcPr/>
                </a:tc>
                <a:tc>
                  <a:txBody>
                    <a:bodyPr vert="horz" wrap="square"/>
                    <a:lstStyle>
                      <a:defPPr/>
                    </a:lstStyle>
                    <a:p>
                      <a:pPr/>
                      <a:endParaRPr lang="ru-RU"/>
                    </a:p>
                  </a:txBody>
                  <a:tcPr/>
                </a:tc>
                <a:tc>
                  <a:txBody>
                    <a:bodyPr vert="horz" wrap="square"/>
                    <a:lstStyle>
                      <a:defPPr/>
                    </a:lstStyle>
                    <a:p>
                      <a:pPr/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 vert="horz" wrap="square"/>
                    <a:lstStyle>
                      <a:defPPr/>
                    </a:lstStyle>
                    <a:p>
                      <a:pPr/>
                      <a:endParaRPr lang="ru-RU"/>
                    </a:p>
                  </a:txBody>
                  <a:tcPr/>
                </a:tc>
                <a:tc>
                  <a:txBody>
                    <a:bodyPr vert="horz" wrap="square"/>
                    <a:lstStyle>
                      <a:defPPr/>
                    </a:lstStyle>
                    <a:p>
                      <a:pPr/>
                      <a:endParaRPr lang="ru-RU"/>
                    </a:p>
                  </a:txBody>
                  <a:tcPr/>
                </a:tc>
                <a:tc>
                  <a:txBody>
                    <a:bodyPr vert="horz" wrap="square"/>
                    <a:lstStyle>
                      <a:defPPr/>
                    </a:lstStyle>
                    <a:p>
                      <a:pPr/>
                      <a:endParaRPr lang="ru-RU"/>
                    </a:p>
                  </a:txBody>
                  <a:tcPr/>
                </a:tc>
                <a:tc>
                  <a:txBody>
                    <a:bodyPr vert="horz" wrap="square"/>
                    <a:lstStyle>
                      <a:defPPr/>
                    </a:lstStyle>
                    <a:p>
                      <a:pPr/>
                      <a:endParaRPr lang="ru-RU"/>
                    </a:p>
                  </a:txBody>
                  <a:tcPr/>
                </a:tc>
                <a:tc>
                  <a:txBody>
                    <a:bodyPr vert="horz" wrap="square"/>
                    <a:lstStyle>
                      <a:defPPr/>
                    </a:lstStyle>
                    <a:p>
                      <a:pPr/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77744887"/>
              </p:ext>
            </p:extLst>
          </p:nvPr>
        </p:nvGraphicFramePr>
        <p:xfrm>
          <a:off x="1907704" y="1574800"/>
          <a:ext cx="4038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/>
                <a:gridCol w="2019300"/>
              </a:tblGrid>
              <a:tr h="370840">
                <a:tc>
                  <a:txBody>
                    <a:bodyPr vert="horz" wrap="square"/>
                    <a:lstStyle>
                      <a:defPPr/>
                    </a:lstStyle>
                    <a:p>
                      <a:pPr/>
                      <a:endParaRPr lang="ru-RU"/>
                    </a:p>
                  </a:txBody>
                  <a:tcPr/>
                </a:tc>
                <a:tc>
                  <a:txBody>
                    <a:bodyPr vert="horz" wrap="square"/>
                    <a:lstStyle>
                      <a:defPPr/>
                    </a:lstStyle>
                    <a:p>
                      <a:pPr/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 vert="horz" wrap="square"/>
                    <a:lstStyle>
                      <a:defPPr/>
                    </a:lstStyle>
                    <a:p>
                      <a:pPr/>
                      <a:endParaRPr lang="ru-RU"/>
                    </a:p>
                  </a:txBody>
                  <a:tcPr/>
                </a:tc>
                <a:tc>
                  <a:txBody>
                    <a:bodyPr vert="horz" wrap="square"/>
                    <a:lstStyle>
                      <a:defPPr/>
                    </a:lstStyle>
                    <a:p>
                      <a:pPr/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 vert="horz" wrap="square"/>
                    <a:lstStyle>
                      <a:defPPr/>
                    </a:lstStyle>
                    <a:p>
                      <a:pPr/>
                      <a:endParaRPr lang="ru-RU"/>
                    </a:p>
                  </a:txBody>
                  <a:tcPr/>
                </a:tc>
                <a:tc>
                  <a:txBody>
                    <a:bodyPr vert="horz" wrap="square"/>
                    <a:lstStyle>
                      <a:defPPr/>
                    </a:lstStyle>
                    <a:p>
                      <a:pPr/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 vert="horz" wrap="square"/>
                    <a:lstStyle>
                      <a:defPPr/>
                    </a:lstStyle>
                    <a:p>
                      <a:pPr/>
                      <a:endParaRPr lang="ru-RU"/>
                    </a:p>
                  </a:txBody>
                  <a:tcPr/>
                </a:tc>
                <a:tc>
                  <a:txBody>
                    <a:bodyPr vert="horz" wrap="square"/>
                    <a:lstStyle>
                      <a:defPPr/>
                    </a:lstStyle>
                    <a:p>
                      <a:pPr/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 vert="horz" wrap="square"/>
                    <a:lstStyle>
                      <a:defPPr/>
                    </a:lstStyle>
                    <a:p>
                      <a:pPr/>
                      <a:endParaRPr lang="ru-RU"/>
                    </a:p>
                  </a:txBody>
                  <a:tcPr/>
                </a:tc>
                <a:tc>
                  <a:txBody>
                    <a:bodyPr vert="horz" wrap="square"/>
                    <a:lstStyle>
                      <a:defPPr/>
                    </a:lstStyle>
                    <a:p>
                      <a:pPr/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D:\Desktop\1646057163_39-abrakadabra-fun-p-fon-dlya-prezentatsii-po-dorozhnomu-dvizhe-4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3802" y="0"/>
            <a:ext cx="9144000" cy="685800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Изображение выглядит как Шрифт, текст, Графика, логотип&#10;&#10;Автоматически созданное описание">
            <a:extLst>
              <a:ext uri="{FF2B5EF4-FFF2-40B4-BE49-F238E27FC236}">
                <a16:creationId xmlns:a16="http://schemas.microsoft.com/office/drawing/2014/main" xmlns="" id="{424C7215-4D61-DDC2-F15C-14D3D5103D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7045" y="188640"/>
            <a:ext cx="523220" cy="1011689"/>
          </a:xfrm>
          <a:prstGeom prst="rect">
            <a:avLst/>
          </a:prstGeom>
          <a:solidFill>
            <a:srgbClr val="C00000"/>
          </a:solidFill>
        </p:spPr>
      </p:pic>
      <p:sp>
        <p:nvSpPr>
          <p:cNvPr id="15" name="TextBox 14"/>
          <p:cNvSpPr txBox="1"/>
          <p:nvPr/>
        </p:nvSpPr>
        <p:spPr>
          <a:xfrm>
            <a:off x="2285830" y="363381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/>
          </a:lstStyle>
          <a:p>
            <a:pPr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88640"/>
            <a:ext cx="7897908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algn="ctr"/>
            <a:r>
              <a:rPr lang="ru-RU" sz="2800" b="1" smtClean="0">
                <a:solidFill>
                  <a:srgbClr val="002060"/>
                </a:solidFill>
              </a:rPr>
              <a:t>КАЛЕНДАРНЫЙ УЧЕБНЫЙ ГРАФИК</a:t>
            </a:r>
            <a:endParaRPr lang="ru-RU" sz="2800">
              <a:solidFill>
                <a:srgbClr val="002060"/>
              </a:solidFill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918394"/>
              </p:ext>
            </p:extLst>
          </p:nvPr>
        </p:nvGraphicFramePr>
        <p:xfrm>
          <a:off x="237911" y="1340768"/>
          <a:ext cx="8618745" cy="3110167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143491"/>
                <a:gridCol w="1053391"/>
                <a:gridCol w="1148803"/>
                <a:gridCol w="1276436"/>
                <a:gridCol w="1354543"/>
                <a:gridCol w="1467870"/>
                <a:gridCol w="1174211"/>
              </a:tblGrid>
              <a:tr h="1388256">
                <a:tc>
                  <a:txBody>
                    <a:bodyPr vert="horz" wrap="square"/>
                    <a:lstStyle>
                      <a:defPPr/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</a:rPr>
                        <a:t>Год </a:t>
                      </a:r>
                      <a:endParaRPr lang="ru-RU" sz="160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600" smtClean="0">
                          <a:solidFill>
                            <a:schemeClr val="bg1"/>
                          </a:solidFill>
                          <a:effectLst/>
                        </a:rPr>
                        <a:t>обучения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 vert="horz" wrap="square"/>
                    <a:lstStyle>
                      <a:defPPr/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</a:rPr>
                        <a:t>Объем учебных часов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 vert="horz" wrap="square"/>
                    <a:lstStyle>
                      <a:defPPr/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</a:rPr>
                        <a:t>Всего учебных недель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 vert="horz" wrap="square"/>
                    <a:lstStyle>
                      <a:defPPr/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</a:rPr>
                        <a:t>Режим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</a:rPr>
                        <a:t>работы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 vert="horz" wrap="square"/>
                    <a:lstStyle>
                      <a:defPPr/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</a:rPr>
                        <a:t>Кол-во учебных дней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 vert="horz" wrap="square"/>
                    <a:lstStyle>
                      <a:defPPr/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</a:rPr>
                        <a:t>Даты начала </a:t>
                      </a:r>
                      <a:endParaRPr lang="ru-RU" sz="160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600" smtClean="0">
                          <a:solidFill>
                            <a:schemeClr val="bg1"/>
                          </a:solidFill>
                          <a:effectLst/>
                        </a:rPr>
                        <a:t>и </a:t>
                      </a: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</a:rPr>
                        <a:t>окончания учебных периодов/ этапов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 vert="horz" wrap="square"/>
                    <a:lstStyle>
                      <a:defPPr/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600" smtClean="0">
                          <a:solidFill>
                            <a:schemeClr val="bg1"/>
                          </a:solidFill>
                          <a:effectLst/>
                        </a:rPr>
                        <a:t>Продолжи-тельность </a:t>
                      </a: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</a:rPr>
                        <a:t>каникул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08087">
                <a:tc>
                  <a:txBody>
                    <a:bodyPr vert="horz" wrap="square"/>
                    <a:lstStyle>
                      <a:defPPr/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</a:rPr>
                        <a:t>1 год </a:t>
                      </a:r>
                      <a:endParaRPr lang="ru-RU" sz="1600" b="1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600" b="1" smtClean="0">
                          <a:solidFill>
                            <a:schemeClr val="bg1"/>
                          </a:solidFill>
                          <a:effectLst/>
                        </a:rPr>
                        <a:t>обучения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 vert="horz" wrap="square"/>
                    <a:lstStyle>
                      <a:defPPr/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</a:rPr>
                        <a:t>72 ч.</a:t>
                      </a:r>
                      <a:endParaRPr lang="ru-RU" sz="1600" b="1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 vert="horz" wrap="square"/>
                    <a:lstStyle>
                      <a:defPPr/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</a:rPr>
                        <a:t>36</a:t>
                      </a:r>
                      <a:endParaRPr lang="ru-RU" sz="1600" b="1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 vert="horz" wrap="square"/>
                    <a:lstStyle>
                      <a:defPPr/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</a:rPr>
                        <a:t>2 раза в неделю </a:t>
                      </a:r>
                      <a:r>
                        <a:rPr lang="ru-RU" sz="1600" b="1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600" b="1" smtClean="0">
                          <a:solidFill>
                            <a:srgbClr val="002060"/>
                          </a:solidFill>
                          <a:effectLst/>
                        </a:rPr>
                        <a:t>(1 академи-ческий  час)</a:t>
                      </a:r>
                      <a:endParaRPr lang="ru-RU" sz="1600" b="1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 vert="horz" wrap="square"/>
                    <a:lstStyle>
                      <a:defPPr/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</a:rPr>
                        <a:t>72 дня</a:t>
                      </a:r>
                      <a:endParaRPr lang="ru-RU" sz="1600" b="1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 vert="horz" wrap="square"/>
                    <a:lstStyle>
                      <a:defPPr/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</a:rPr>
                        <a:t>01 сентября – 31 мая</a:t>
                      </a:r>
                      <a:endParaRPr lang="ru-RU" sz="1600" b="1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 vert="horz" wrap="square"/>
                    <a:lstStyle>
                      <a:defPPr/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</a:rPr>
                        <a:t>С 30 декабря </a:t>
                      </a:r>
                      <a:r>
                        <a:rPr lang="ru-RU" sz="1600" b="1" smtClean="0">
                          <a:solidFill>
                            <a:srgbClr val="002060"/>
                          </a:solidFill>
                          <a:effectLst/>
                        </a:rPr>
                        <a:t>по 08 </a:t>
                      </a: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</a:rPr>
                        <a:t>января</a:t>
                      </a:r>
                      <a:endParaRPr lang="ru-RU" sz="1600" b="1">
                        <a:solidFill>
                          <a:srgbClr val="00206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4120981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03448" y="260648"/>
            <a:ext cx="8229600" cy="882352"/>
          </a:xfrm>
        </p:spPr>
        <p:txBody>
          <a:bodyPr/>
          <a:lstStyle>
            <a:defPPr/>
          </a:lstStyle>
          <a:p>
            <a:pPr/>
            <a:r>
              <a:rPr lang="ru-RU" smtClean="0"/>
              <a:t>ОДУЛИ</a:t>
            </a:r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half" idx="1"/>
          </p:nvPr>
        </p:nvSpPr>
        <p:spPr/>
        <p:txBody>
          <a:bodyPr/>
          <a:lstStyle>
            <a:defPPr/>
          </a:lstStyle>
          <a:p>
            <a:pPr/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half" idx="2"/>
          </p:nvPr>
        </p:nvSpPr>
        <p:spPr/>
        <p:txBody>
          <a:bodyPr/>
          <a:lstStyle>
            <a:defPPr/>
          </a:lstStyle>
          <a:p>
            <a:pPr/>
            <a:endParaRPr lang="ru-RU"/>
          </a:p>
        </p:txBody>
      </p:sp>
      <p:pic>
        <p:nvPicPr>
          <p:cNvPr id="1026" name="Picture 2" descr="D:\Desktop\1646057163_39-abrakadabra-fun-p-fon-dlya-prezentatsii-po-dorozhnomu-dvizhe-4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Изображение выглядит как Шрифт, текст, Графика, логотип&#10;&#10;Автоматически созданное описание">
            <a:extLst>
              <a:ext uri="{FF2B5EF4-FFF2-40B4-BE49-F238E27FC236}">
                <a16:creationId xmlns:a16="http://schemas.microsoft.com/office/drawing/2014/main" xmlns="" id="{424C7215-4D61-DDC2-F15C-14D3D5103D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7045" y="188640"/>
            <a:ext cx="523220" cy="1011689"/>
          </a:xfrm>
          <a:prstGeom prst="rect">
            <a:avLst/>
          </a:prstGeom>
          <a:solidFill>
            <a:srgbClr val="C00000"/>
          </a:solidFill>
        </p:spPr>
      </p:pic>
      <p:sp>
        <p:nvSpPr>
          <p:cNvPr id="15" name="TextBox 14"/>
          <p:cNvSpPr txBox="1"/>
          <p:nvPr/>
        </p:nvSpPr>
        <p:spPr>
          <a:xfrm>
            <a:off x="2285830" y="363381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/>
          </a:lstStyle>
          <a:p>
            <a:pPr/>
            <a:endParaRPr lang="ru-RU"/>
          </a:p>
        </p:txBody>
      </p:sp>
      <p:cxnSp>
        <p:nvCxnSpPr>
          <p:cNvPr id="11" name="Прямая со стрелкой 10"/>
          <p:cNvCxnSpPr/>
          <p:nvPr/>
        </p:nvCxnSpPr>
        <p:spPr>
          <a:xfrm flipV="1">
            <a:off x="3275856" y="1830654"/>
            <a:ext cx="1136588" cy="1093409"/>
          </a:xfrm>
          <a:prstGeom prst="straightConnector1">
            <a:avLst/>
          </a:prstGeom>
          <a:ln w="31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3275856" y="3587980"/>
            <a:ext cx="1240703" cy="1227184"/>
          </a:xfrm>
          <a:prstGeom prst="straightConnector1">
            <a:avLst/>
          </a:prstGeom>
          <a:ln w="3175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V="1">
            <a:off x="3419872" y="2747092"/>
            <a:ext cx="1096687" cy="353943"/>
          </a:xfrm>
          <a:prstGeom prst="straightConnector1">
            <a:avLst/>
          </a:prstGeom>
          <a:ln w="31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3419872" y="3342816"/>
            <a:ext cx="1096687" cy="475664"/>
          </a:xfrm>
          <a:prstGeom prst="straightConnector1">
            <a:avLst/>
          </a:prstGeom>
          <a:ln w="31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" name="Скругленный прямоугольник 1023"/>
          <p:cNvSpPr/>
          <p:nvPr/>
        </p:nvSpPr>
        <p:spPr>
          <a:xfrm>
            <a:off x="4557761" y="1403192"/>
            <a:ext cx="4050893" cy="816998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ru-RU" smtClean="0"/>
              <a:t>1.</a:t>
            </a:r>
            <a:endParaRPr lang="ru-RU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4572000" y="2352260"/>
            <a:ext cx="4011603" cy="789665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ru-RU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4572000" y="3342816"/>
            <a:ext cx="4011603" cy="951327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ru-RU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4572001" y="4415451"/>
            <a:ext cx="4011602" cy="804969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ru-RU"/>
          </a:p>
        </p:txBody>
      </p:sp>
      <p:sp>
        <p:nvSpPr>
          <p:cNvPr id="1033" name="TextBox 1032"/>
          <p:cNvSpPr txBox="1"/>
          <p:nvPr/>
        </p:nvSpPr>
        <p:spPr>
          <a:xfrm>
            <a:off x="4811036" y="1507487"/>
            <a:ext cx="3614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lvl="0" algn="ctr"/>
            <a:r>
              <a:rPr lang="ru-RU" b="1" smtClean="0">
                <a:solidFill>
                  <a:srgbClr val="002060"/>
                </a:solidFill>
              </a:rPr>
              <a:t>1 ЭТАП. Мотивационный. </a:t>
            </a:r>
            <a:r>
              <a:rPr lang="ru-RU" b="1">
                <a:solidFill>
                  <a:srgbClr val="002060"/>
                </a:solidFill>
              </a:rPr>
              <a:t>Ключевое слово: ВСТРЕЧАЙ</a:t>
            </a:r>
            <a:r>
              <a:rPr lang="ru-RU" b="1" smtClean="0">
                <a:solidFill>
                  <a:srgbClr val="002060"/>
                </a:solidFill>
              </a:rPr>
              <a:t>!</a:t>
            </a:r>
            <a:endParaRPr lang="ru-RU" b="1">
              <a:solidFill>
                <a:srgbClr val="00206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749876" y="2423926"/>
            <a:ext cx="36972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ctr"/>
            <a:r>
              <a:rPr lang="ru-RU" b="1" smtClean="0">
                <a:solidFill>
                  <a:srgbClr val="002060"/>
                </a:solidFill>
              </a:rPr>
              <a:t>2 ЭТАП. Ознакомительный. </a:t>
            </a:r>
            <a:r>
              <a:rPr lang="ru-RU" b="1">
                <a:solidFill>
                  <a:srgbClr val="002060"/>
                </a:solidFill>
              </a:rPr>
              <a:t>Ключевое слово: УЗНАВАЙ!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886344" y="3495314"/>
            <a:ext cx="34951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ctr"/>
            <a:r>
              <a:rPr lang="ru-RU" b="1" smtClean="0">
                <a:solidFill>
                  <a:srgbClr val="002060"/>
                </a:solidFill>
              </a:rPr>
              <a:t>3 ЭТАП. Проектировочный.</a:t>
            </a:r>
            <a:endParaRPr lang="ru-RU" b="1">
              <a:solidFill>
                <a:srgbClr val="002060"/>
              </a:solidFill>
            </a:endParaRPr>
          </a:p>
          <a:p>
            <a:pPr algn="ctr"/>
            <a:r>
              <a:rPr lang="ru-RU" b="1">
                <a:solidFill>
                  <a:srgbClr val="002060"/>
                </a:solidFill>
              </a:rPr>
              <a:t>Ключевое слово: СТРЕМИСЬ</a:t>
            </a:r>
            <a:r>
              <a:rPr lang="ru-RU"/>
              <a:t>!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-1963054" y="2777238"/>
            <a:ext cx="14990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/>
            <a:r>
              <a:rPr lang="ru-RU" sz="2000" b="1" smtClean="0">
                <a:solidFill>
                  <a:srgbClr val="002060"/>
                </a:solidFill>
                <a:latin typeface="+mj-lt"/>
              </a:rPr>
              <a:t> </a:t>
            </a:r>
            <a:endParaRPr lang="ru-RU" sz="2000" b="1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815489" y="4491999"/>
            <a:ext cx="3566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ctr"/>
            <a:r>
              <a:rPr lang="ru-RU" b="1" smtClean="0">
                <a:solidFill>
                  <a:srgbClr val="002060"/>
                </a:solidFill>
              </a:rPr>
              <a:t>4 ЭТАП. Деятельностный. Ключевое </a:t>
            </a:r>
            <a:r>
              <a:rPr lang="ru-RU" b="1">
                <a:solidFill>
                  <a:srgbClr val="002060"/>
                </a:solidFill>
              </a:rPr>
              <a:t>слово: ДЕЛАЙ!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060995" y="356774"/>
            <a:ext cx="6247309" cy="954107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algn="ctr"/>
            <a:r>
              <a:rPr lang="ru-RU" sz="2800" b="1" smtClean="0">
                <a:solidFill>
                  <a:srgbClr val="002060"/>
                </a:solidFill>
                <a:latin typeface="+mj-lt"/>
              </a:rPr>
              <a:t>АЛГОРИТМ СОВМЕСТНОЙ ПРОДУКТИВНОЙ  ДЕЯТЕЛЬНОСТИ </a:t>
            </a:r>
            <a:endParaRPr lang="ru-RU" sz="2800" b="1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572001" y="5373216"/>
            <a:ext cx="4011602" cy="804969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4988342" y="5373216"/>
            <a:ext cx="33587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ctr"/>
            <a:r>
              <a:rPr lang="ru-RU" b="1" smtClean="0">
                <a:solidFill>
                  <a:srgbClr val="002060"/>
                </a:solidFill>
              </a:rPr>
              <a:t>5 ЭТАП.</a:t>
            </a:r>
            <a:r>
              <a:rPr lang="ru-RU" b="1"/>
              <a:t> </a:t>
            </a:r>
            <a:r>
              <a:rPr lang="ru-RU" b="1">
                <a:solidFill>
                  <a:srgbClr val="002060"/>
                </a:solidFill>
              </a:rPr>
              <a:t>Итоговый </a:t>
            </a:r>
            <a:r>
              <a:rPr lang="ru-RU" b="1" smtClean="0">
                <a:solidFill>
                  <a:srgbClr val="002060"/>
                </a:solidFill>
              </a:rPr>
              <a:t>.</a:t>
            </a:r>
          </a:p>
          <a:p>
            <a:pPr algn="ctr"/>
            <a:r>
              <a:rPr lang="ru-RU" b="1" smtClean="0">
                <a:solidFill>
                  <a:srgbClr val="002060"/>
                </a:solidFill>
              </a:rPr>
              <a:t>Ключевое </a:t>
            </a:r>
            <a:r>
              <a:rPr lang="ru-RU" b="1">
                <a:solidFill>
                  <a:srgbClr val="002060"/>
                </a:solidFill>
              </a:rPr>
              <a:t>слово: ДЕЙСТВУЙ!</a:t>
            </a:r>
          </a:p>
          <a:p>
            <a:pPr algn="ctr"/>
            <a:r>
              <a:rPr lang="ru-RU" b="1" smtClean="0">
                <a:solidFill>
                  <a:srgbClr val="002060"/>
                </a:solidFill>
              </a:rPr>
              <a:t> </a:t>
            </a:r>
            <a:endParaRPr lang="ru-RU" b="1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0995" y="3107694"/>
            <a:ext cx="15709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ctr"/>
            <a:endParaRPr lang="ru-RU" sz="2000" b="1" smtClean="0">
              <a:solidFill>
                <a:srgbClr val="002060"/>
              </a:solidFill>
              <a:latin typeface="+mj-lt"/>
            </a:endParaRPr>
          </a:p>
          <a:p>
            <a:pPr algn="ctr"/>
            <a:r>
              <a:rPr lang="ru-RU" sz="2000" b="1" smtClean="0">
                <a:solidFill>
                  <a:srgbClr val="002060"/>
                </a:solidFill>
                <a:latin typeface="+mj-lt"/>
              </a:rPr>
              <a:t>ЭТАПЫ </a:t>
            </a:r>
            <a:endParaRPr lang="ru-RU" sz="2000" b="1">
              <a:solidFill>
                <a:srgbClr val="002060"/>
              </a:solidFill>
              <a:latin typeface="+mj-lt"/>
            </a:endParaRPr>
          </a:p>
        </p:txBody>
      </p:sp>
      <p:cxnSp>
        <p:nvCxnSpPr>
          <p:cNvPr id="30" name="Прямая со стрелкой 29"/>
          <p:cNvCxnSpPr/>
          <p:nvPr/>
        </p:nvCxnSpPr>
        <p:spPr>
          <a:xfrm>
            <a:off x="3131840" y="3633814"/>
            <a:ext cx="1384719" cy="2201067"/>
          </a:xfrm>
          <a:prstGeom prst="straightConnector1">
            <a:avLst/>
          </a:prstGeom>
          <a:ln w="3175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Выноска со стрелкой вправо 39"/>
          <p:cNvSpPr/>
          <p:nvPr/>
        </p:nvSpPr>
        <p:spPr>
          <a:xfrm>
            <a:off x="587463" y="2180120"/>
            <a:ext cx="3070055" cy="2206998"/>
          </a:xfrm>
          <a:prstGeom prst="rightArrowCallout">
            <a:avLst>
              <a:gd name="adj1" fmla="val 25000"/>
              <a:gd name="adj2" fmla="val 24286"/>
              <a:gd name="adj3" fmla="val 25000"/>
              <a:gd name="adj4" fmla="val 77988"/>
            </a:avLst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ru-RU" smtClean="0"/>
              <a:t>э</a:t>
            </a:r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899592" y="3044954"/>
            <a:ext cx="15709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ctr"/>
            <a:r>
              <a:rPr lang="ru-RU" sz="2000" b="1" smtClean="0">
                <a:solidFill>
                  <a:srgbClr val="002060"/>
                </a:solidFill>
              </a:rPr>
              <a:t>ЭТАПЫ</a:t>
            </a:r>
            <a:endParaRPr lang="ru-RU" sz="2000" b="1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286753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>
            <a:defPPr/>
          </a:lstStyle>
          <a:p>
            <a:pPr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defPPr/>
          </a:lstStyle>
          <a:p>
            <a:pPr/>
            <a:endParaRPr lang="ru-RU"/>
          </a:p>
        </p:txBody>
      </p:sp>
      <p:pic>
        <p:nvPicPr>
          <p:cNvPr id="1026" name="Picture 2" descr="D:\Desktop\1646057163_39-abrakadabra-fun-p-fon-dlya-prezentatsii-po-dorozhnomu-dvizhe-4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855" y="38499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Изображение выглядит как Шрифт, текст, Графика, логотип&#10;&#10;Автоматически созданное описание">
            <a:extLst>
              <a:ext uri="{FF2B5EF4-FFF2-40B4-BE49-F238E27FC236}">
                <a16:creationId xmlns:a16="http://schemas.microsoft.com/office/drawing/2014/main" xmlns="" id="{424C7215-4D61-DDC2-F15C-14D3D5103D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2170" y="260648"/>
            <a:ext cx="440100" cy="850969"/>
          </a:xfrm>
          <a:prstGeom prst="rect">
            <a:avLst/>
          </a:prstGeom>
          <a:solidFill>
            <a:srgbClr val="C00000"/>
          </a:solidFill>
        </p:spPr>
      </p:pic>
      <p:sp>
        <p:nvSpPr>
          <p:cNvPr id="4" name="Прямоугольник 3"/>
          <p:cNvSpPr/>
          <p:nvPr/>
        </p:nvSpPr>
        <p:spPr>
          <a:xfrm>
            <a:off x="107504" y="0"/>
            <a:ext cx="8928992" cy="1246495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algn="ctr">
              <a:lnSpc>
                <a:spcPct val="150000"/>
              </a:lnSpc>
            </a:pPr>
            <a:br>
              <a:rPr lang="ru-RU" altLang="ru-RU" b="1" kern="0">
                <a:solidFill>
                  <a:srgbClr val="002060"/>
                </a:solidFill>
                <a:latin typeface="Arial"/>
              </a:rPr>
            </a:br>
            <a:endParaRPr lang="ru-RU" sz="3200" b="1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279831"/>
            <a:ext cx="7776864" cy="671851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algn="ctr">
              <a:lnSpc>
                <a:spcPct val="150000"/>
              </a:lnSpc>
            </a:pPr>
            <a:r>
              <a:rPr lang="ru-RU" sz="2400" b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smtClean="0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НОРМАТИВНО- ПРАВОВОЕ  ОБЕСПЕЧЕНИЕ</a:t>
            </a:r>
            <a:endParaRPr lang="ru-RU" altLang="ru-RU" sz="2800" b="1" kern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895449"/>
            <a:ext cx="8496944" cy="5355312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Федеральный Закон Российской Федерации от 29.12.2012 № </a:t>
            </a:r>
            <a:r>
              <a:rPr lang="ru-RU" smtClean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273 </a:t>
            </a:r>
          </a:p>
          <a:p>
            <a:pPr algn="just"/>
            <a:r>
              <a:rPr lang="ru-RU" smtClean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     «</a:t>
            </a:r>
            <a:r>
              <a:rPr lang="ru-RU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Об образовании в Российской Федерации» (с изменениями и дополнениями</a:t>
            </a:r>
            <a:r>
              <a:rPr lang="ru-RU" smtClean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mtClean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Федеральный </a:t>
            </a:r>
            <a:r>
              <a:rPr lang="ru-RU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Закон "О российском движении детей и молодежи" от 14.07.2022 N </a:t>
            </a:r>
            <a:r>
              <a:rPr lang="ru-RU" smtClean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261-Ф.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mtClean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Концепция </a:t>
            </a:r>
            <a:r>
              <a:rPr lang="ru-RU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развития дополнительного образования детей в РФ (Распоряжение Правительства РФ от 31.03.2022 г. № </a:t>
            </a:r>
            <a:r>
              <a:rPr lang="ru-RU" smtClean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678-р.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mtClean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Приказ </a:t>
            </a:r>
            <a:r>
              <a:rPr lang="ru-RU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Министерства просвещения РФ от 27.07.2022 № 629 «Об утверждении Порядка организации и осуществления образовательной деятельности по ДООП</a:t>
            </a:r>
            <a:r>
              <a:rPr lang="ru-RU" smtClean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».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mtClean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Постановление </a:t>
            </a:r>
            <a:r>
              <a:rPr lang="ru-RU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Государственного санитарного врача РФ от 28.09.2020 г. СП 2.4. 3648-20 «Санитарно-эпидемиологические требования к организациям воспитания и обучения, отдыха и оздоровления детей и молодежи</a:t>
            </a:r>
            <a:r>
              <a:rPr lang="ru-RU" smtClean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».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mtClean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Муниципальное </a:t>
            </a:r>
            <a:r>
              <a:rPr lang="ru-RU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«Положение о разработке, структуре и порядке утверждения дополнительной общеобразовательной общеразвивающей программы» </a:t>
            </a:r>
            <a:r>
              <a:rPr lang="ru-RU" smtClean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mtClean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Устав </a:t>
            </a:r>
            <a:r>
              <a:rPr lang="ru-RU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муниципального автономного дошкольного образовательного учреждения детский сад № 63 «Журавлик» комбинированного вида Киселёвского городского </a:t>
            </a:r>
            <a:r>
              <a:rPr lang="ru-RU" smtClean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округа.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mtClean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Положение </a:t>
            </a:r>
            <a:r>
              <a:rPr lang="ru-RU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ДЕТСКОГО САДА 63 «О разработке, структуре и </a:t>
            </a:r>
            <a:r>
              <a:rPr lang="ru-RU" smtClean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порядке утверждения ДООП.</a:t>
            </a:r>
            <a:endParaRPr lang="ru-RU">
              <a:solidFill>
                <a:srgbClr val="00206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887515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03448" y="260648"/>
            <a:ext cx="8229600" cy="882352"/>
          </a:xfrm>
        </p:spPr>
        <p:txBody>
          <a:bodyPr/>
          <a:lstStyle>
            <a:defPPr/>
          </a:lstStyle>
          <a:p>
            <a:pPr/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half" idx="1"/>
          </p:nvPr>
        </p:nvSpPr>
        <p:spPr/>
        <p:txBody>
          <a:bodyPr/>
          <a:lstStyle>
            <a:defPPr/>
          </a:lstStyle>
          <a:p>
            <a:pPr/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half" idx="2"/>
          </p:nvPr>
        </p:nvSpPr>
        <p:spPr/>
        <p:txBody>
          <a:bodyPr/>
          <a:lstStyle>
            <a:defPPr/>
          </a:lstStyle>
          <a:p>
            <a:pPr/>
            <a:endParaRPr lang="ru-RU"/>
          </a:p>
        </p:txBody>
      </p:sp>
      <p:pic>
        <p:nvPicPr>
          <p:cNvPr id="1026" name="Picture 2" descr="D:\Desktop\1646057163_39-abrakadabra-fun-p-fon-dlya-prezentatsii-po-dorozhnomu-dvizhe-4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79" y="0"/>
            <a:ext cx="9144000" cy="6858000"/>
          </a:xfrm>
          <a:prstGeom prst="rect">
            <a:avLst/>
          </a:prstGeom>
          <a:noFill/>
          <a:ln w="31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Изображение выглядит как Шрифт, текст, Графика, логотип&#10;&#10;Автоматически созданное описание">
            <a:extLst>
              <a:ext uri="{FF2B5EF4-FFF2-40B4-BE49-F238E27FC236}">
                <a16:creationId xmlns:a16="http://schemas.microsoft.com/office/drawing/2014/main" xmlns="" id="{424C7215-4D61-DDC2-F15C-14D3D5103D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7045" y="188640"/>
            <a:ext cx="523220" cy="1011689"/>
          </a:xfrm>
          <a:prstGeom prst="rect">
            <a:avLst/>
          </a:prstGeom>
          <a:solidFill>
            <a:srgbClr val="C00000"/>
          </a:solidFill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9036496" cy="1292662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algn="ctr">
              <a:lnSpc>
                <a:spcPct val="150000"/>
              </a:lnSpc>
            </a:pPr>
            <a:endParaRPr lang="ru-RU" sz="2400" b="1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2800" b="1" smtClean="0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СТРУКТУРА ПРОГРАММЫ </a:t>
            </a:r>
            <a:endParaRPr lang="ru-RU" altLang="ru-RU" sz="2800" b="1" kern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2" name="Прямоугольник: скругленные углы 14">
            <a:extLst>
              <a:ext uri="{FF2B5EF4-FFF2-40B4-BE49-F238E27FC236}">
                <a16:creationId xmlns:a16="http://schemas.microsoft.com/office/drawing/2014/main" xmlns="" id="{CFE53B5C-160E-D5B8-EAFC-6F3C1BC59B55}"/>
              </a:ext>
            </a:extLst>
          </p:cNvPr>
          <p:cNvSpPr/>
          <p:nvPr/>
        </p:nvSpPr>
        <p:spPr>
          <a:xfrm>
            <a:off x="539552" y="1771408"/>
            <a:ext cx="3816424" cy="936104"/>
          </a:xfrm>
          <a:prstGeom prst="roundRect">
            <a:avLst>
              <a:gd name="adj" fmla="val 50000"/>
            </a:avLst>
          </a:prstGeom>
          <a:ln w="31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/>
          </a:lstStyle>
          <a:p>
            <a:pPr algn="ctr"/>
            <a:r>
              <a:rPr lang="ru-RU" b="1" smtClean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Раздел 1. </a:t>
            </a:r>
          </a:p>
          <a:p>
            <a:pPr algn="ctr"/>
            <a:r>
              <a:rPr lang="ru-RU" b="1" smtClean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Комплекс основных характеристик программы</a:t>
            </a:r>
            <a:endParaRPr lang="ru-RU">
              <a:solidFill>
                <a:srgbClr val="002060"/>
              </a:solidFill>
              <a:highlight>
                <a:srgbClr val="214FE2"/>
              </a:highlight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Прямоугольник: скругленные углы 14">
            <a:extLst>
              <a:ext uri="{FF2B5EF4-FFF2-40B4-BE49-F238E27FC236}">
                <a16:creationId xmlns:a16="http://schemas.microsoft.com/office/drawing/2014/main" xmlns="" id="{CFE53B5C-160E-D5B8-EAFC-6F3C1BC59B55}"/>
              </a:ext>
            </a:extLst>
          </p:cNvPr>
          <p:cNvSpPr/>
          <p:nvPr/>
        </p:nvSpPr>
        <p:spPr>
          <a:xfrm>
            <a:off x="4716016" y="1771408"/>
            <a:ext cx="3924318" cy="936104"/>
          </a:xfrm>
          <a:prstGeom prst="roundRect">
            <a:avLst>
              <a:gd name="adj" fmla="val 50000"/>
            </a:avLst>
          </a:prstGeom>
          <a:ln w="31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/>
          </a:lstStyle>
          <a:p>
            <a:pPr algn="ctr"/>
            <a:r>
              <a:rPr lang="ru-RU" b="1" smtClean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Раздел 2.</a:t>
            </a:r>
          </a:p>
          <a:p>
            <a:pPr algn="ctr"/>
            <a:r>
              <a:rPr lang="ru-RU" b="1" smtClean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Комплекс организационно-педагогических условий</a:t>
            </a:r>
            <a:endParaRPr lang="ru-RU">
              <a:solidFill>
                <a:srgbClr val="002060"/>
              </a:solidFill>
              <a:highlight>
                <a:srgbClr val="214FE2"/>
              </a:highlight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39552" y="2967334"/>
            <a:ext cx="3672408" cy="1631216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smtClean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Пояснительная записка.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smtClean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Цель </a:t>
            </a:r>
            <a:r>
              <a:rPr lang="ru-RU" sz="200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и задачи </a:t>
            </a:r>
            <a:r>
              <a:rPr lang="ru-RU" sz="2000" smtClean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программы.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smtClean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Учебно-тематический </a:t>
            </a:r>
            <a:r>
              <a:rPr lang="ru-RU" sz="200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план и содержание </a:t>
            </a:r>
            <a:r>
              <a:rPr lang="ru-RU" sz="2000" smtClean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программы.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smtClean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Планируемые результаты</a:t>
            </a:r>
            <a:r>
              <a:rPr lang="ru-RU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355976" y="2967334"/>
            <a:ext cx="4326294" cy="1938992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smtClean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Календарный </a:t>
            </a:r>
            <a:r>
              <a:rPr lang="ru-RU" sz="200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учебный </a:t>
            </a:r>
            <a:r>
              <a:rPr lang="ru-RU" sz="2000" smtClean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график.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smtClean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Условия </a:t>
            </a:r>
            <a:r>
              <a:rPr lang="ru-RU" sz="200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реализации </a:t>
            </a:r>
            <a:r>
              <a:rPr lang="ru-RU" sz="2000" smtClean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программы.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smtClean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Формы контроля/аттестации.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smtClean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Оценочные материалы.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smtClean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Методические материалы.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smtClean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Список литературы</a:t>
            </a:r>
            <a:r>
              <a:rPr lang="ru-RU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887515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03448" y="260648"/>
            <a:ext cx="8229600" cy="882352"/>
          </a:xfrm>
        </p:spPr>
        <p:txBody>
          <a:bodyPr/>
          <a:lstStyle>
            <a:defPPr/>
          </a:lstStyle>
          <a:p>
            <a:pPr/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half" idx="1"/>
          </p:nvPr>
        </p:nvSpPr>
        <p:spPr/>
        <p:txBody>
          <a:bodyPr/>
          <a:lstStyle>
            <a:defPPr/>
          </a:lstStyle>
          <a:p>
            <a:pPr/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half" idx="2"/>
          </p:nvPr>
        </p:nvSpPr>
        <p:spPr/>
        <p:txBody>
          <a:bodyPr/>
          <a:lstStyle>
            <a:defPPr/>
          </a:lstStyle>
          <a:p>
            <a:pPr/>
            <a:endParaRPr lang="ru-RU"/>
          </a:p>
        </p:txBody>
      </p:sp>
      <p:pic>
        <p:nvPicPr>
          <p:cNvPr id="1026" name="Picture 2" descr="D:\Desktop\1646057163_39-abrakadabra-fun-p-fon-dlya-prezentatsii-po-dorozhnomu-dvizhe-4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79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Изображение выглядит как Шрифт, текст, Графика, логотип&#10;&#10;Автоматически созданное описание">
            <a:extLst>
              <a:ext uri="{FF2B5EF4-FFF2-40B4-BE49-F238E27FC236}">
                <a16:creationId xmlns:a16="http://schemas.microsoft.com/office/drawing/2014/main" xmlns="" id="{424C7215-4D61-DDC2-F15C-14D3D5103D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7045" y="188640"/>
            <a:ext cx="523220" cy="1011689"/>
          </a:xfrm>
          <a:prstGeom prst="rect">
            <a:avLst/>
          </a:prstGeom>
          <a:solidFill>
            <a:srgbClr val="C00000"/>
          </a:solidFill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9036496" cy="738664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algn="ctr">
              <a:lnSpc>
                <a:spcPct val="150000"/>
              </a:lnSpc>
            </a:pPr>
            <a:r>
              <a:rPr lang="ru-RU" sz="2800" b="1" smtClean="0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ЦЕЛЬ И ЗАДАЧИ ПРОГРАММЫ </a:t>
            </a:r>
            <a:endParaRPr lang="ru-RU" altLang="ru-RU" sz="2800" b="1" kern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4094" y="476672"/>
            <a:ext cx="8856984" cy="6186309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/>
            <a:endParaRPr lang="ru-RU" b="1" i="1" smtClean="0"/>
          </a:p>
          <a:p>
            <a:pPr/>
            <a:endParaRPr lang="ru-RU" b="1" i="1"/>
          </a:p>
          <a:p>
            <a:pPr/>
            <a:r>
              <a:rPr lang="ru-RU" smtClean="0">
                <a:solidFill>
                  <a:srgbClr val="002060"/>
                </a:solidFill>
              </a:rPr>
              <a:t>.</a:t>
            </a:r>
          </a:p>
          <a:p>
            <a:pPr/>
            <a:endParaRPr lang="ru-RU">
              <a:solidFill>
                <a:srgbClr val="002060"/>
              </a:solidFill>
            </a:endParaRPr>
          </a:p>
          <a:p>
            <a:pPr/>
            <a:endParaRPr lang="ru-RU" smtClean="0">
              <a:solidFill>
                <a:srgbClr val="002060"/>
              </a:solidFill>
            </a:endParaRPr>
          </a:p>
          <a:p>
            <a:pPr/>
            <a:endParaRPr lang="ru-RU">
              <a:solidFill>
                <a:srgbClr val="002060"/>
              </a:solidFill>
            </a:endParaRPr>
          </a:p>
          <a:p>
            <a:pPr/>
            <a:r>
              <a:rPr lang="ru-RU" b="1" i="1">
                <a:solidFill>
                  <a:srgbClr val="002060"/>
                </a:solidFill>
              </a:rPr>
              <a:t> </a:t>
            </a:r>
            <a:endParaRPr lang="ru-RU" b="1" i="1" smtClean="0">
              <a:solidFill>
                <a:srgbClr val="002060"/>
              </a:solidFill>
            </a:endParaRPr>
          </a:p>
          <a:p>
            <a:pPr/>
            <a:endParaRPr lang="ru-RU" b="1" i="1">
              <a:solidFill>
                <a:srgbClr val="002060"/>
              </a:solidFill>
            </a:endParaRPr>
          </a:p>
          <a:p>
            <a:pPr/>
            <a:endParaRPr lang="ru-RU" b="1" i="1" smtClean="0">
              <a:solidFill>
                <a:srgbClr val="002060"/>
              </a:solidFill>
            </a:endParaRPr>
          </a:p>
          <a:p>
            <a:pPr/>
            <a:endParaRPr lang="ru-RU" b="1" i="1">
              <a:solidFill>
                <a:srgbClr val="002060"/>
              </a:solidFill>
            </a:endParaRPr>
          </a:p>
          <a:p>
            <a:pPr/>
            <a:endParaRPr lang="ru-RU" b="1" i="1" smtClean="0">
              <a:solidFill>
                <a:srgbClr val="002060"/>
              </a:solidFill>
            </a:endParaRPr>
          </a:p>
          <a:p>
            <a:pPr/>
            <a:endParaRPr lang="ru-RU" b="1" i="1">
              <a:solidFill>
                <a:srgbClr val="002060"/>
              </a:solidFill>
            </a:endParaRPr>
          </a:p>
          <a:p>
            <a:pPr/>
            <a:endParaRPr lang="ru-RU" b="1" i="1" smtClean="0">
              <a:solidFill>
                <a:srgbClr val="002060"/>
              </a:solidFill>
            </a:endParaRPr>
          </a:p>
          <a:p>
            <a:pPr/>
            <a:endParaRPr lang="ru-RU" b="1" i="1">
              <a:solidFill>
                <a:srgbClr val="002060"/>
              </a:solidFill>
            </a:endParaRPr>
          </a:p>
          <a:p>
            <a:pPr/>
            <a:endParaRPr lang="ru-RU" i="1" smtClean="0">
              <a:solidFill>
                <a:srgbClr val="002060"/>
              </a:solidFill>
            </a:endParaRPr>
          </a:p>
          <a:p>
            <a:pPr/>
            <a:endParaRPr lang="ru-RU" i="1">
              <a:solidFill>
                <a:srgbClr val="002060"/>
              </a:solidFill>
            </a:endParaRPr>
          </a:p>
          <a:p>
            <a:pPr/>
            <a:endParaRPr lang="ru-RU" i="1" smtClean="0">
              <a:solidFill>
                <a:srgbClr val="002060"/>
              </a:solidFill>
            </a:endParaRPr>
          </a:p>
          <a:p>
            <a:pPr/>
            <a:endParaRPr lang="ru-RU" i="1">
              <a:solidFill>
                <a:srgbClr val="002060"/>
              </a:solidFill>
            </a:endParaRPr>
          </a:p>
          <a:p>
            <a:pPr/>
            <a:endParaRPr lang="ru-RU" i="1" smtClean="0">
              <a:solidFill>
                <a:srgbClr val="002060"/>
              </a:solidFill>
            </a:endParaRPr>
          </a:p>
          <a:p>
            <a:pPr/>
            <a:endParaRPr lang="ru-RU" i="1">
              <a:solidFill>
                <a:srgbClr val="002060"/>
              </a:solidFill>
            </a:endParaRPr>
          </a:p>
          <a:p>
            <a:pPr/>
            <a:br>
              <a:rPr lang="ru-RU">
                <a:solidFill>
                  <a:srgbClr val="002060"/>
                </a:solidFill>
              </a:rPr>
            </a:br>
            <a:endParaRPr lang="ru-RU">
              <a:solidFill>
                <a:srgbClr val="00206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3527" y="694484"/>
            <a:ext cx="7920881" cy="93431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/>
            <a:endParaRPr lang="ru-RU" b="1" i="1" smtClean="0">
              <a:solidFill>
                <a:srgbClr val="002060"/>
              </a:solidFill>
            </a:endParaRPr>
          </a:p>
          <a:p>
            <a:pPr/>
            <a:r>
              <a:rPr lang="ru-RU" b="1" i="1" smtClean="0">
                <a:solidFill>
                  <a:srgbClr val="002060"/>
                </a:solidFill>
              </a:rPr>
              <a:t>Цель</a:t>
            </a:r>
            <a:r>
              <a:rPr lang="ru-RU" b="1" i="1" smtClean="0"/>
              <a:t> </a:t>
            </a:r>
            <a:r>
              <a:rPr lang="ru-RU" b="1" i="1" smtClean="0">
                <a:solidFill>
                  <a:srgbClr val="002060"/>
                </a:solidFill>
              </a:rPr>
              <a:t>программы</a:t>
            </a:r>
            <a:r>
              <a:rPr lang="ru-RU" smtClean="0">
                <a:solidFill>
                  <a:srgbClr val="002060"/>
                </a:solidFill>
              </a:rPr>
              <a:t>: </a:t>
            </a:r>
            <a:r>
              <a:rPr lang="ru-RU">
                <a:solidFill>
                  <a:srgbClr val="002060"/>
                </a:solidFill>
              </a:rPr>
              <a:t>развитие </a:t>
            </a:r>
            <a:r>
              <a:rPr lang="ru-RU" smtClean="0">
                <a:solidFill>
                  <a:srgbClr val="002060"/>
                </a:solidFill>
              </a:rPr>
              <a:t>социальной активности </a:t>
            </a:r>
            <a:r>
              <a:rPr lang="ru-RU">
                <a:solidFill>
                  <a:srgbClr val="002060"/>
                </a:solidFill>
              </a:rPr>
              <a:t>воспитанников в образовательном  пространстве  ДОО , сочетающего возможности реализации образовательных маршрутов с учетом их интересов и запросов. </a:t>
            </a:r>
          </a:p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332314" y="1844824"/>
            <a:ext cx="3042084" cy="467972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/>
            <a:endParaRPr lang="ru-RU" b="1" i="1" smtClean="0">
              <a:solidFill>
                <a:srgbClr val="002060"/>
              </a:solidFill>
            </a:endParaRPr>
          </a:p>
          <a:p>
            <a:pPr/>
            <a:endParaRPr lang="ru-RU" b="1" i="1">
              <a:solidFill>
                <a:srgbClr val="002060"/>
              </a:solidFill>
            </a:endParaRPr>
          </a:p>
          <a:p>
            <a:pPr algn="ctr"/>
            <a:r>
              <a:rPr lang="ru-RU" b="1" i="1" smtClean="0">
                <a:solidFill>
                  <a:srgbClr val="002060"/>
                </a:solidFill>
              </a:rPr>
              <a:t>Задачи программы</a:t>
            </a:r>
          </a:p>
          <a:p>
            <a:pPr/>
            <a:endParaRPr lang="ru-RU">
              <a:solidFill>
                <a:srgbClr val="002060"/>
              </a:solidFill>
            </a:endParaRPr>
          </a:p>
          <a:p>
            <a:pPr algn="ctr"/>
            <a:endParaRPr lang="ru-RU"/>
          </a:p>
        </p:txBody>
      </p:sp>
      <p:cxnSp>
        <p:nvCxnSpPr>
          <p:cNvPr id="13" name="Прямая со стрелкой 12"/>
          <p:cNvCxnSpPr/>
          <p:nvPr/>
        </p:nvCxnSpPr>
        <p:spPr>
          <a:xfrm flipH="1">
            <a:off x="2771799" y="2311982"/>
            <a:ext cx="779033" cy="209864"/>
          </a:xfrm>
          <a:prstGeom prst="straightConnector1">
            <a:avLst/>
          </a:prstGeom>
          <a:ln w="31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12" idx="2"/>
            <a:endCxn id="31" idx="0"/>
          </p:cNvCxnSpPr>
          <p:nvPr/>
        </p:nvCxnSpPr>
        <p:spPr>
          <a:xfrm>
            <a:off x="4853356" y="2312796"/>
            <a:ext cx="31313" cy="25026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6095240" y="2312796"/>
            <a:ext cx="709008" cy="181105"/>
          </a:xfrm>
          <a:prstGeom prst="straightConnector1">
            <a:avLst/>
          </a:prstGeom>
          <a:ln w="31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Скругленный прямоугольник 29"/>
          <p:cNvSpPr/>
          <p:nvPr/>
        </p:nvSpPr>
        <p:spPr>
          <a:xfrm>
            <a:off x="977979" y="2606537"/>
            <a:ext cx="2354335" cy="467158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/>
            <a:endParaRPr lang="ru-RU" b="1" i="1" smtClean="0">
              <a:solidFill>
                <a:srgbClr val="002060"/>
              </a:solidFill>
            </a:endParaRPr>
          </a:p>
          <a:p>
            <a:pPr algn="ctr"/>
            <a:endParaRPr lang="ru-RU" b="1" i="1" smtClean="0">
              <a:solidFill>
                <a:srgbClr val="002060"/>
              </a:solidFill>
            </a:endParaRPr>
          </a:p>
          <a:p>
            <a:pPr algn="ctr"/>
            <a:r>
              <a:rPr lang="ru-RU" b="1" i="1" smtClean="0">
                <a:solidFill>
                  <a:srgbClr val="002060"/>
                </a:solidFill>
              </a:rPr>
              <a:t>Образовательные</a:t>
            </a:r>
            <a:endParaRPr lang="ru-RU" b="1" i="1">
              <a:solidFill>
                <a:srgbClr val="002060"/>
              </a:solidFill>
            </a:endParaRPr>
          </a:p>
          <a:p>
            <a:pPr/>
            <a:r>
              <a:rPr lang="ru-RU" smtClean="0">
                <a:solidFill>
                  <a:srgbClr val="002060"/>
                </a:solidFill>
              </a:rPr>
              <a:t> </a:t>
            </a:r>
            <a:endParaRPr lang="ru-RU">
              <a:solidFill>
                <a:srgbClr val="002060"/>
              </a:solidFill>
            </a:endParaRPr>
          </a:p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3674098" y="2563056"/>
            <a:ext cx="2421142" cy="490813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/>
            <a:endParaRPr lang="ru-RU" b="1" i="1" smtClean="0">
              <a:solidFill>
                <a:srgbClr val="002060"/>
              </a:solidFill>
            </a:endParaRPr>
          </a:p>
          <a:p>
            <a:pPr algn="ctr"/>
            <a:r>
              <a:rPr lang="ru-RU" b="1" i="1" smtClean="0">
                <a:solidFill>
                  <a:srgbClr val="002060"/>
                </a:solidFill>
              </a:rPr>
              <a:t>Развивающие </a:t>
            </a:r>
            <a:endParaRPr lang="ru-RU" b="1" i="1">
              <a:solidFill>
                <a:srgbClr val="002060"/>
              </a:solidFill>
            </a:endParaRPr>
          </a:p>
          <a:p>
            <a:pPr algn="ctr"/>
            <a:endParaRPr lang="ru-RU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417602" y="2563056"/>
            <a:ext cx="2258866" cy="467158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/>
            <a:endParaRPr lang="ru-RU" b="1" i="1" smtClean="0">
              <a:solidFill>
                <a:srgbClr val="002060"/>
              </a:solidFill>
            </a:endParaRPr>
          </a:p>
          <a:p>
            <a:pPr/>
            <a:r>
              <a:rPr lang="ru-RU" b="1" i="1" smtClean="0">
                <a:solidFill>
                  <a:srgbClr val="002060"/>
                </a:solidFill>
              </a:rPr>
              <a:t>Воспитательные  </a:t>
            </a:r>
            <a:endParaRPr lang="ru-RU" b="1" i="1">
              <a:solidFill>
                <a:srgbClr val="002060"/>
              </a:solidFill>
            </a:endParaRPr>
          </a:p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611560" y="3212976"/>
            <a:ext cx="2720754" cy="3074268"/>
          </a:xfrm>
          <a:prstGeom prst="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ru-RU" err="1" smtClean="0"/>
              <a:t>Оганизовать </a:t>
            </a:r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756057" y="3212976"/>
            <a:ext cx="2343747" cy="3074268"/>
          </a:xfrm>
          <a:prstGeom prst="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ru-RU" smtClean="0"/>
              <a:t>1.</a:t>
            </a:r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6553813" y="3212976"/>
            <a:ext cx="2316451" cy="3074268"/>
          </a:xfrm>
          <a:prstGeom prst="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/>
            <a:endParaRPr lang="ru-RU" smtClean="0">
              <a:solidFill>
                <a:srgbClr val="002060"/>
              </a:solidFill>
            </a:endParaRPr>
          </a:p>
          <a:p>
            <a:pPr/>
            <a:endParaRPr lang="ru-RU">
              <a:solidFill>
                <a:srgbClr val="002060"/>
              </a:solidFill>
            </a:endParaRPr>
          </a:p>
          <a:p>
            <a:pPr/>
            <a:endParaRPr lang="ru-RU" smtClean="0">
              <a:solidFill>
                <a:srgbClr val="002060"/>
              </a:solidFill>
            </a:endParaRPr>
          </a:p>
          <a:p>
            <a:pPr/>
            <a:endParaRPr lang="ru-RU">
              <a:solidFill>
                <a:srgbClr val="002060"/>
              </a:solidFill>
            </a:endParaRPr>
          </a:p>
          <a:p>
            <a:pPr/>
            <a:endParaRPr lang="ru-RU" smtClean="0">
              <a:solidFill>
                <a:srgbClr val="002060"/>
              </a:solidFill>
            </a:endParaRPr>
          </a:p>
          <a:p>
            <a:pPr marL="342900" indent="-342900">
              <a:buAutoNum type="arabicPeriod"/>
            </a:pPr>
            <a:r>
              <a:rPr lang="ru-RU" sz="1400" smtClean="0">
                <a:solidFill>
                  <a:srgbClr val="002060"/>
                </a:solidFill>
              </a:rPr>
              <a:t>Побуждать </a:t>
            </a:r>
            <a:r>
              <a:rPr lang="ru-RU" sz="1400">
                <a:solidFill>
                  <a:srgbClr val="002060"/>
                </a:solidFill>
              </a:rPr>
              <a:t>к проявлению заботы о своей малой </a:t>
            </a:r>
            <a:r>
              <a:rPr lang="ru-RU" sz="1400" smtClean="0">
                <a:solidFill>
                  <a:srgbClr val="002060"/>
                </a:solidFill>
              </a:rPr>
              <a:t>Родине.</a:t>
            </a:r>
          </a:p>
          <a:p>
            <a:pPr marL="342900" indent="-342900">
              <a:buAutoNum type="arabicPeriod"/>
            </a:pPr>
            <a:r>
              <a:rPr lang="ru-RU" sz="1400" smtClean="0">
                <a:solidFill>
                  <a:srgbClr val="002060"/>
                </a:solidFill>
              </a:rPr>
              <a:t>Способствовать </a:t>
            </a:r>
            <a:r>
              <a:rPr lang="ru-RU" sz="1400">
                <a:solidFill>
                  <a:srgbClr val="002060"/>
                </a:solidFill>
              </a:rPr>
              <a:t>становлению социально - активной </a:t>
            </a:r>
            <a:r>
              <a:rPr lang="ru-RU" sz="1400" smtClean="0">
                <a:solidFill>
                  <a:srgbClr val="002060"/>
                </a:solidFill>
              </a:rPr>
              <a:t>личности.</a:t>
            </a:r>
          </a:p>
          <a:p>
            <a:pPr marL="342900" indent="-342900">
              <a:buAutoNum type="arabicPeriod"/>
            </a:pPr>
            <a:r>
              <a:rPr lang="ru-RU" sz="1400" smtClean="0">
                <a:solidFill>
                  <a:srgbClr val="002060"/>
                </a:solidFill>
              </a:rPr>
              <a:t>Способствовать </a:t>
            </a:r>
            <a:r>
              <a:rPr lang="ru-RU" sz="1400">
                <a:solidFill>
                  <a:srgbClr val="002060"/>
                </a:solidFill>
              </a:rPr>
              <a:t>формированию гражданской позиции, культуры общения и поведения в </a:t>
            </a:r>
            <a:r>
              <a:rPr lang="ru-RU" sz="1400" smtClean="0">
                <a:solidFill>
                  <a:srgbClr val="002060"/>
                </a:solidFill>
              </a:rPr>
              <a:t>социуме.</a:t>
            </a:r>
            <a:endParaRPr lang="ru-RU" sz="1400">
              <a:solidFill>
                <a:srgbClr val="002060"/>
              </a:solidFill>
            </a:endParaRPr>
          </a:p>
          <a:p>
            <a:pPr/>
            <a:endParaRPr lang="ru-RU" smtClean="0">
              <a:solidFill>
                <a:srgbClr val="002060"/>
              </a:solidFill>
            </a:endParaRPr>
          </a:p>
          <a:p>
            <a:pPr/>
            <a:endParaRPr lang="ru-RU">
              <a:solidFill>
                <a:srgbClr val="002060"/>
              </a:solidFill>
            </a:endParaRPr>
          </a:p>
          <a:p>
            <a:pPr/>
            <a:endParaRPr lang="ru-RU" smtClean="0">
              <a:solidFill>
                <a:srgbClr val="002060"/>
              </a:solidFill>
            </a:endParaRPr>
          </a:p>
          <a:p>
            <a:pPr/>
            <a:endParaRPr lang="ru-RU">
              <a:solidFill>
                <a:srgbClr val="002060"/>
              </a:solidFill>
            </a:endParaRPr>
          </a:p>
          <a:p>
            <a:pPr/>
            <a:endParaRPr lang="ru-RU">
              <a:solidFill>
                <a:srgbClr val="002060"/>
              </a:solidFill>
            </a:endParaRPr>
          </a:p>
          <a:p>
            <a:pPr/>
            <a:r>
              <a:rPr lang="ru-RU" sz="1400" smtClean="0">
                <a:solidFill>
                  <a:srgbClr val="002060"/>
                </a:solidFill>
              </a:rPr>
              <a:t>.</a:t>
            </a:r>
            <a:endParaRPr lang="ru-RU" sz="1400">
              <a:solidFill>
                <a:srgbClr val="00206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11560" y="3212976"/>
            <a:ext cx="276328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marL="342900" indent="-342900">
              <a:buAutoNum type="arabicPeriod"/>
            </a:pPr>
            <a:r>
              <a:rPr lang="ru-RU" sz="1400" smtClean="0">
                <a:solidFill>
                  <a:srgbClr val="002060"/>
                </a:solidFill>
              </a:rPr>
              <a:t>Организовать совместную творческую деятельность в детско-взрослом сообществе: воспитанники – педагоги- родители- социум. </a:t>
            </a:r>
          </a:p>
          <a:p>
            <a:pPr marL="342900" indent="-342900">
              <a:buFontTx/>
              <a:buAutoNum type="arabicPeriod"/>
            </a:pPr>
            <a:r>
              <a:rPr lang="ru-RU" sz="1400" smtClean="0"/>
              <a:t> С</a:t>
            </a:r>
            <a:r>
              <a:rPr lang="ru-RU" sz="1400" smtClean="0">
                <a:solidFill>
                  <a:srgbClr val="002060"/>
                </a:solidFill>
              </a:rPr>
              <a:t>оздавать </a:t>
            </a:r>
            <a:r>
              <a:rPr lang="ru-RU" sz="1400">
                <a:solidFill>
                  <a:srgbClr val="002060"/>
                </a:solidFill>
              </a:rPr>
              <a:t>условия для развития творческих способностей и социальной активности воспитанников и их самореализации в различных областях деятельности жизни </a:t>
            </a:r>
            <a:r>
              <a:rPr lang="ru-RU" sz="1400" smtClean="0">
                <a:solidFill>
                  <a:srgbClr val="002060"/>
                </a:solidFill>
              </a:rPr>
              <a:t>ДОО, города, региона.</a:t>
            </a:r>
          </a:p>
          <a:p>
            <a:pPr marL="342900" indent="-342900">
              <a:buAutoNum type="arabicPeriod"/>
            </a:pPr>
            <a:endParaRPr lang="ru-RU" sz="1400"/>
          </a:p>
        </p:txBody>
      </p:sp>
      <p:sp>
        <p:nvSpPr>
          <p:cNvPr id="42" name="TextBox 41"/>
          <p:cNvSpPr txBox="1"/>
          <p:nvPr/>
        </p:nvSpPr>
        <p:spPr>
          <a:xfrm>
            <a:off x="3814399" y="3284984"/>
            <a:ext cx="2227062" cy="2462213"/>
          </a:xfrm>
          <a:prstGeom prst="rect">
            <a:avLst/>
          </a:prstGeom>
          <a:noFill/>
          <a:ln w="3175">
            <a:solidFill>
              <a:schemeClr val="bg1"/>
            </a:solidFill>
          </a:ln>
        </p:spPr>
        <p:txBody>
          <a:bodyPr wrap="square" rtlCol="0">
            <a:spAutoFit/>
          </a:bodyPr>
          <a:lstStyle>
            <a:defPPr/>
          </a:lstStyle>
          <a:p>
            <a:pPr marL="342900" indent="-342900">
              <a:buAutoNum type="arabicPeriod"/>
            </a:pPr>
            <a:r>
              <a:rPr lang="ru-RU" sz="1400" smtClean="0">
                <a:solidFill>
                  <a:srgbClr val="002060"/>
                </a:solidFill>
              </a:rPr>
              <a:t>Развивать </a:t>
            </a:r>
            <a:r>
              <a:rPr lang="ru-RU" sz="1400">
                <a:solidFill>
                  <a:srgbClr val="002060"/>
                </a:solidFill>
              </a:rPr>
              <a:t>у воспитанников чувства патриотизма, уважения к истории и культуре своей </a:t>
            </a:r>
            <a:r>
              <a:rPr lang="ru-RU" sz="1400" smtClean="0">
                <a:solidFill>
                  <a:srgbClr val="002060"/>
                </a:solidFill>
              </a:rPr>
              <a:t>страны.</a:t>
            </a:r>
          </a:p>
          <a:p>
            <a:pPr marL="342900" indent="-342900">
              <a:buAutoNum type="arabicPeriod"/>
            </a:pPr>
            <a:r>
              <a:rPr lang="ru-RU" sz="1400" smtClean="0">
                <a:solidFill>
                  <a:srgbClr val="002060"/>
                </a:solidFill>
              </a:rPr>
              <a:t>Развивать </a:t>
            </a:r>
            <a:r>
              <a:rPr lang="ru-RU" sz="1400">
                <a:solidFill>
                  <a:srgbClr val="002060"/>
                </a:solidFill>
              </a:rPr>
              <a:t>навыки коммуникации и </a:t>
            </a:r>
            <a:r>
              <a:rPr lang="ru-RU" sz="1400" smtClean="0">
                <a:solidFill>
                  <a:srgbClr val="002060"/>
                </a:solidFill>
              </a:rPr>
              <a:t>сотрудничества.</a:t>
            </a:r>
          </a:p>
          <a:p>
            <a:pPr marL="342900" indent="-342900">
              <a:buAutoNum type="arabicPeriod"/>
            </a:pPr>
            <a:r>
              <a:rPr lang="ru-RU" sz="1400" smtClean="0">
                <a:solidFill>
                  <a:srgbClr val="002060"/>
                </a:solidFill>
              </a:rPr>
              <a:t>Развивать </a:t>
            </a:r>
            <a:r>
              <a:rPr lang="ru-RU" sz="1400">
                <a:solidFill>
                  <a:srgbClr val="002060"/>
                </a:solidFill>
              </a:rPr>
              <a:t>лидерские качества.</a:t>
            </a:r>
          </a:p>
        </p:txBody>
      </p:sp>
    </p:spTree>
    <p:extLst>
      <p:ext uri="{BB962C8B-B14F-4D97-AF65-F5344CB8AC3E}">
        <p14:creationId xmlns:p14="http://schemas.microsoft.com/office/powerpoint/2010/main" val="3495940404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03448" y="260648"/>
            <a:ext cx="8229600" cy="882352"/>
          </a:xfrm>
        </p:spPr>
        <p:txBody>
          <a:bodyPr/>
          <a:lstStyle>
            <a:defPPr/>
          </a:lstStyle>
          <a:p>
            <a:pPr/>
            <a:r>
              <a:rPr lang="ru-RU" smtClean="0"/>
              <a:t>ОДУЛИ</a:t>
            </a:r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half" idx="1"/>
          </p:nvPr>
        </p:nvSpPr>
        <p:spPr/>
        <p:txBody>
          <a:bodyPr/>
          <a:lstStyle>
            <a:defPPr/>
          </a:lstStyle>
          <a:p>
            <a:pPr/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half" idx="2"/>
          </p:nvPr>
        </p:nvSpPr>
        <p:spPr/>
        <p:txBody>
          <a:bodyPr/>
          <a:lstStyle>
            <a:defPPr/>
          </a:lstStyle>
          <a:p>
            <a:pPr/>
            <a:endParaRPr lang="ru-RU"/>
          </a:p>
        </p:txBody>
      </p:sp>
      <p:pic>
        <p:nvPicPr>
          <p:cNvPr id="1026" name="Picture 2" descr="D:\Desktop\1646057163_39-abrakadabra-fun-p-fon-dlya-prezentatsii-po-dorozhnomu-dvizhe-4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552" y="41076"/>
            <a:ext cx="9144000" cy="685800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Изображение выглядит как Шрифт, текст, Графика, логотип&#10;&#10;Автоматически созданное описание">
            <a:extLst>
              <a:ext uri="{FF2B5EF4-FFF2-40B4-BE49-F238E27FC236}">
                <a16:creationId xmlns:a16="http://schemas.microsoft.com/office/drawing/2014/main" xmlns="" id="{424C7215-4D61-DDC2-F15C-14D3D5103D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7045" y="188640"/>
            <a:ext cx="523220" cy="1011689"/>
          </a:xfrm>
          <a:prstGeom prst="rect">
            <a:avLst/>
          </a:prstGeom>
          <a:solidFill>
            <a:srgbClr val="C00000"/>
          </a:solidFill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9036496" cy="738664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algn="ctr">
              <a:lnSpc>
                <a:spcPct val="150000"/>
              </a:lnSpc>
            </a:pPr>
            <a:r>
              <a:rPr lang="ru-RU" sz="2800" b="1" smtClean="0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УЧЕБНО-ТЕМАТИЧЕСКИЙ ПЛАН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382568" y="37890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/>
          </a:lstStyle>
          <a:p>
            <a:pPr/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755576" y="1452376"/>
            <a:ext cx="2232248" cy="1872208"/>
          </a:xfrm>
          <a:prstGeom prst="ellipse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ru-RU" smtClean="0"/>
              <a:t>ММММО</a:t>
            </a:r>
            <a:endParaRPr lang="ru-RU"/>
          </a:p>
        </p:txBody>
      </p:sp>
      <p:cxnSp>
        <p:nvCxnSpPr>
          <p:cNvPr id="11" name="Прямая со стрелкой 10"/>
          <p:cNvCxnSpPr/>
          <p:nvPr/>
        </p:nvCxnSpPr>
        <p:spPr>
          <a:xfrm flipV="1">
            <a:off x="2965469" y="1733483"/>
            <a:ext cx="1497613" cy="342090"/>
          </a:xfrm>
          <a:prstGeom prst="straightConnector1">
            <a:avLst/>
          </a:prstGeom>
          <a:ln w="31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2965469" y="2581595"/>
            <a:ext cx="1630002" cy="53863"/>
          </a:xfrm>
          <a:prstGeom prst="straightConnector1">
            <a:avLst/>
          </a:prstGeom>
          <a:ln w="3175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2779238" y="2756836"/>
            <a:ext cx="1867825" cy="691971"/>
          </a:xfrm>
          <a:prstGeom prst="straightConnector1">
            <a:avLst/>
          </a:prstGeom>
          <a:ln w="31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2517569" y="3146961"/>
            <a:ext cx="2110983" cy="1290151"/>
          </a:xfrm>
          <a:prstGeom prst="straightConnector1">
            <a:avLst/>
          </a:prstGeom>
          <a:ln w="31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" name="Скругленный прямоугольник 1023"/>
          <p:cNvSpPr/>
          <p:nvPr/>
        </p:nvSpPr>
        <p:spPr>
          <a:xfrm>
            <a:off x="4628552" y="1316055"/>
            <a:ext cx="3633053" cy="857978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ru-RU" smtClean="0"/>
              <a:t>1.</a:t>
            </a:r>
            <a:endParaRPr lang="ru-RU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4647063" y="2321637"/>
            <a:ext cx="3637193" cy="583499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ru-RU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4683324" y="3084326"/>
            <a:ext cx="3602470" cy="700248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ru-RU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4669715" y="4158372"/>
            <a:ext cx="3591890" cy="771605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ru-RU" b="1">
                <a:solidFill>
                  <a:srgbClr val="002060"/>
                </a:solidFill>
              </a:rPr>
              <a:t>4. Модуль </a:t>
            </a:r>
          </a:p>
          <a:p>
            <a:pPr algn="ctr"/>
            <a:r>
              <a:rPr lang="ru-RU" b="1">
                <a:solidFill>
                  <a:srgbClr val="002060"/>
                </a:solidFill>
              </a:rPr>
              <a:t>«Лидерство» </a:t>
            </a:r>
          </a:p>
          <a:p>
            <a:pPr algn="ctr"/>
            <a:endParaRPr lang="ru-RU"/>
          </a:p>
        </p:txBody>
      </p:sp>
      <p:sp>
        <p:nvSpPr>
          <p:cNvPr id="1032" name="TextBox 1031"/>
          <p:cNvSpPr txBox="1"/>
          <p:nvPr/>
        </p:nvSpPr>
        <p:spPr>
          <a:xfrm>
            <a:off x="1079612" y="2075573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ctr"/>
            <a:r>
              <a:rPr lang="ru-RU" sz="2400" b="1" smtClean="0">
                <a:solidFill>
                  <a:srgbClr val="002060"/>
                </a:solidFill>
              </a:rPr>
              <a:t>МОДУЛИ</a:t>
            </a:r>
            <a:endParaRPr lang="ru-RU" sz="2400" b="1">
              <a:solidFill>
                <a:srgbClr val="002060"/>
              </a:solidFill>
            </a:endParaRPr>
          </a:p>
        </p:txBody>
      </p:sp>
      <p:sp>
        <p:nvSpPr>
          <p:cNvPr id="1033" name="TextBox 1032"/>
          <p:cNvSpPr txBox="1"/>
          <p:nvPr/>
        </p:nvSpPr>
        <p:spPr>
          <a:xfrm>
            <a:off x="4647063" y="1239142"/>
            <a:ext cx="36234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ctr"/>
            <a:r>
              <a:rPr lang="ru-RU" b="1" smtClean="0">
                <a:solidFill>
                  <a:srgbClr val="002060"/>
                </a:solidFill>
              </a:rPr>
              <a:t>1. Модуль  </a:t>
            </a:r>
          </a:p>
          <a:p>
            <a:pPr algn="ctr"/>
            <a:r>
              <a:rPr lang="ru-RU" b="1" smtClean="0">
                <a:solidFill>
                  <a:srgbClr val="002060"/>
                </a:solidFill>
              </a:rPr>
              <a:t>«Первый шаг в Движение Первых</a:t>
            </a:r>
            <a:r>
              <a:rPr lang="ru-RU" b="1" smtClean="0"/>
              <a:t>»</a:t>
            </a:r>
            <a:endParaRPr lang="ru-RU" b="1"/>
          </a:p>
        </p:txBody>
      </p:sp>
      <p:sp>
        <p:nvSpPr>
          <p:cNvPr id="47" name="TextBox 46"/>
          <p:cNvSpPr txBox="1"/>
          <p:nvPr/>
        </p:nvSpPr>
        <p:spPr>
          <a:xfrm>
            <a:off x="4595471" y="2312293"/>
            <a:ext cx="36661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ctr"/>
            <a:r>
              <a:rPr lang="ru-RU" b="1" smtClean="0">
                <a:solidFill>
                  <a:srgbClr val="002060"/>
                </a:solidFill>
              </a:rPr>
              <a:t>2. Модуль </a:t>
            </a:r>
          </a:p>
          <a:p>
            <a:pPr algn="ctr"/>
            <a:r>
              <a:rPr lang="ru-RU" b="1" smtClean="0">
                <a:solidFill>
                  <a:srgbClr val="002060"/>
                </a:solidFill>
              </a:rPr>
              <a:t>«Мы команда» </a:t>
            </a:r>
            <a:endParaRPr lang="ru-RU" b="1">
              <a:solidFill>
                <a:srgbClr val="00206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628552" y="2796787"/>
            <a:ext cx="3566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ctr"/>
            <a:endParaRPr lang="ru-RU" b="1" smtClean="0">
              <a:solidFill>
                <a:srgbClr val="002060"/>
              </a:solidFill>
            </a:endParaRPr>
          </a:p>
          <a:p>
            <a:pPr algn="ctr"/>
            <a:r>
              <a:rPr lang="ru-RU" b="1" smtClean="0">
                <a:solidFill>
                  <a:srgbClr val="002060"/>
                </a:solidFill>
              </a:rPr>
              <a:t>3. Модуль  </a:t>
            </a:r>
          </a:p>
          <a:p>
            <a:pPr algn="ctr"/>
            <a:r>
              <a:rPr lang="ru-RU" b="1" smtClean="0">
                <a:solidFill>
                  <a:srgbClr val="002060"/>
                </a:solidFill>
              </a:rPr>
              <a:t>«Действуем вместе»</a:t>
            </a:r>
            <a:endParaRPr lang="ru-RU" b="1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788402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03448" y="260648"/>
            <a:ext cx="8229600" cy="882352"/>
          </a:xfrm>
        </p:spPr>
        <p:txBody>
          <a:bodyPr/>
          <a:lstStyle>
            <a:defPPr/>
          </a:lstStyle>
          <a:p>
            <a:pPr/>
            <a:r>
              <a:rPr lang="ru-RU" smtClean="0"/>
              <a:t>ОДУЛИ</a:t>
            </a:r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half" idx="1"/>
          </p:nvPr>
        </p:nvSpPr>
        <p:spPr/>
        <p:txBody>
          <a:bodyPr/>
          <a:lstStyle>
            <a:defPPr/>
          </a:lstStyle>
          <a:p>
            <a:pPr/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half" idx="2"/>
          </p:nvPr>
        </p:nvSpPr>
        <p:spPr/>
        <p:txBody>
          <a:bodyPr/>
          <a:lstStyle>
            <a:defPPr/>
          </a:lstStyle>
          <a:p>
            <a:pPr/>
            <a:endParaRPr lang="ru-RU"/>
          </a:p>
        </p:txBody>
      </p:sp>
      <p:pic>
        <p:nvPicPr>
          <p:cNvPr id="1026" name="Picture 2" descr="D:\Desktop\1646057163_39-abrakadabra-fun-p-fon-dlya-prezentatsii-po-dorozhnomu-dvizhe-4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7382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Изображение выглядит как Шрифт, текст, Графика, логотип&#10;&#10;Автоматически созданное описание">
            <a:extLst>
              <a:ext uri="{FF2B5EF4-FFF2-40B4-BE49-F238E27FC236}">
                <a16:creationId xmlns:a16="http://schemas.microsoft.com/office/drawing/2014/main" xmlns="" id="{424C7215-4D61-DDC2-F15C-14D3D5103D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7045" y="188640"/>
            <a:ext cx="523220" cy="1011689"/>
          </a:xfrm>
          <a:prstGeom prst="rect">
            <a:avLst/>
          </a:prstGeom>
          <a:solidFill>
            <a:srgbClr val="C00000"/>
          </a:solidFill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9036496" cy="738664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algn="ctr">
              <a:lnSpc>
                <a:spcPct val="150000"/>
              </a:lnSpc>
            </a:pPr>
            <a:r>
              <a:rPr lang="ru-RU" sz="2800" b="1" smtClean="0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УЧЕБНО-ТЕМАТИЧЕСКИЙ ПЛАН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382568" y="37890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/>
          </a:lstStyle>
          <a:p>
            <a:pPr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059832" y="763882"/>
            <a:ext cx="3744416" cy="457200"/>
          </a:xfrm>
          <a:prstGeom prst="rect">
            <a:avLst/>
          </a:prstGeom>
          <a:solidFill>
            <a:schemeClr val="bg1"/>
          </a:solidFill>
          <a:ln w="95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ru-RU" smtClean="0"/>
              <a:t>НАПРАЛЕНИЯ »</a:t>
            </a:r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059832" y="851750"/>
            <a:ext cx="3240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ctr"/>
            <a:r>
              <a:rPr lang="ru-RU" b="1" smtClean="0">
                <a:solidFill>
                  <a:srgbClr val="002060"/>
                </a:solidFill>
                <a:latin typeface="+mj-lt"/>
              </a:rPr>
              <a:t>НАПРАВЛЕНИЯ </a:t>
            </a:r>
            <a:endParaRPr lang="ru-RU" b="1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79086" y="1351931"/>
            <a:ext cx="2506200" cy="576064"/>
          </a:xfrm>
          <a:prstGeom prst="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2653E3"/>
              </a:buClr>
              <a:buSzTx/>
              <a:buFontTx/>
              <a:buNone/>
            </a:pPr>
            <a:endParaRPr lang="ru-RU" smtClean="0"/>
          </a:p>
          <a:p>
            <a: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2653E3"/>
              </a:buClr>
              <a:buSzTx/>
              <a:buFontTx/>
              <a:buNone/>
            </a:pPr>
            <a:r>
              <a:rPr lang="ru-RU" smtClean="0"/>
              <a:t> </a:t>
            </a:r>
          </a:p>
          <a:p>
            <a: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2653E3"/>
              </a:buClr>
              <a:buSzTx/>
              <a:buFontTx/>
              <a:buNone/>
            </a:pPr>
            <a:r>
              <a:rPr kumimoji="0" lang="ru-RU" sz="1600" b="1" i="0" u="none" strike="noStrike" kern="1200" cap="none" spc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latin typeface="Calibri"/>
                <a:ea typeface="+mn-ea"/>
                <a:cs typeface="+mn-cs"/>
              </a:rPr>
              <a:t>Образование </a:t>
            </a:r>
            <a:r>
              <a:rPr kumimoji="0" lang="ru-RU" sz="1600" b="1" i="0" u="none" strike="noStrike" kern="1200" cap="none" spc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latin typeface="Calibri"/>
                <a:ea typeface="+mn-ea"/>
                <a:cs typeface="+mn-cs"/>
              </a:rPr>
              <a:t>и Знания</a:t>
            </a:r>
            <a:r>
              <a:rPr kumimoji="0" lang="ru-RU" sz="1600" b="1" i="0" u="none" strike="noStrike" kern="1200" cap="none" spc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latin typeface="Calibri"/>
                <a:ea typeface="+mn-ea"/>
                <a:cs typeface="+mn-cs"/>
              </a:rPr>
              <a:t>: </a:t>
            </a:r>
          </a:p>
          <a:p>
            <a: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2653E3"/>
              </a:buClr>
              <a:buSzTx/>
              <a:buFontTx/>
              <a:buNone/>
            </a:pPr>
            <a:r>
              <a:rPr kumimoji="0" lang="ru-RU" sz="1600" b="1" i="0" u="none" strike="noStrike" kern="1200" cap="none" spc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latin typeface="Calibri"/>
                <a:ea typeface="+mn-ea"/>
                <a:cs typeface="+mn-cs"/>
              </a:rPr>
              <a:t>«</a:t>
            </a:r>
            <a:r>
              <a:rPr kumimoji="0" lang="ru-RU" sz="1600" b="1" i="0" u="none" strike="noStrike" kern="1200" cap="none" spc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latin typeface="Calibri"/>
                <a:ea typeface="+mn-ea"/>
                <a:cs typeface="+mn-cs"/>
              </a:rPr>
              <a:t>Учись и Познавай</a:t>
            </a:r>
            <a:r>
              <a:rPr kumimoji="0" lang="ru-RU" sz="1600" b="1" i="0" u="none" strike="noStrike" kern="1200" cap="none" spc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latin typeface="Calibri"/>
                <a:ea typeface="+mn-ea"/>
                <a:cs typeface="+mn-cs"/>
              </a:rPr>
              <a:t>!»</a:t>
            </a:r>
          </a:p>
          <a:p>
            <a: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2653E3"/>
              </a:buClr>
              <a:buSzTx/>
              <a:buFontTx/>
              <a:buNone/>
            </a:pPr>
            <a:endParaRPr kumimoji="0" lang="ru-RU" sz="2000" b="1" i="0" u="none" strike="noStrike" kern="1200" cap="none" spc="0" baseline="0" noProof="0">
              <a:ln>
                <a:noFill/>
              </a:ln>
              <a:solidFill>
                <a:srgbClr val="0070C0"/>
              </a:solidFill>
              <a:effectLst/>
              <a:uLnTx/>
              <a:latin typeface="Calibri"/>
              <a:ea typeface="+mn-ea"/>
              <a:cs typeface="+mn-cs"/>
            </a:endParaRPr>
          </a:p>
          <a:p>
            <a:pPr algn="ctr"/>
            <a:r>
              <a:rPr lang="ru-RU" smtClean="0"/>
              <a:t>»</a:t>
            </a:r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270587" y="2355207"/>
            <a:ext cx="2506200" cy="576064"/>
          </a:xfrm>
          <a:prstGeom prst="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ru-RU" sz="1600" b="1">
                <a:solidFill>
                  <a:srgbClr val="FF0000"/>
                </a:solidFill>
              </a:rPr>
              <a:t>Наука и Технологии: </a:t>
            </a:r>
            <a:r>
              <a:rPr lang="ru-RU" sz="1600" b="1">
                <a:solidFill>
                  <a:srgbClr val="002060"/>
                </a:solidFill>
              </a:rPr>
              <a:t>«Дерзай и Открывай!»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6392945" y="4158372"/>
            <a:ext cx="2462809" cy="954618"/>
          </a:xfrm>
          <a:prstGeom prst="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ru-RU" sz="1600" b="1" err="1">
                <a:solidFill>
                  <a:srgbClr val="FF0000"/>
                </a:solidFill>
              </a:rPr>
              <a:t>Волонтерство и Добровольчество: </a:t>
            </a:r>
            <a:endParaRPr lang="ru-RU" sz="1600" b="1" smtClean="0">
              <a:solidFill>
                <a:srgbClr val="FF0000"/>
              </a:solidFill>
            </a:endParaRPr>
          </a:p>
          <a:p>
            <a:pPr algn="ctr"/>
            <a:r>
              <a:rPr lang="ru-RU" sz="1600" b="1" smtClean="0">
                <a:solidFill>
                  <a:srgbClr val="002060"/>
                </a:solidFill>
              </a:rPr>
              <a:t>«</a:t>
            </a:r>
            <a:r>
              <a:rPr lang="ru-RU" sz="1600" b="1">
                <a:solidFill>
                  <a:srgbClr val="002060"/>
                </a:solidFill>
              </a:rPr>
              <a:t>Благо твори!»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3198494" y="1351931"/>
            <a:ext cx="2741658" cy="576064"/>
          </a:xfrm>
          <a:prstGeom prst="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ru-RU" sz="1600" b="1">
                <a:solidFill>
                  <a:srgbClr val="FF0000"/>
                </a:solidFill>
              </a:rPr>
              <a:t>Труд, Профессия и Своё Дело: </a:t>
            </a:r>
            <a:r>
              <a:rPr lang="ru-RU" sz="1600" b="1">
                <a:solidFill>
                  <a:srgbClr val="002060"/>
                </a:solidFill>
              </a:rPr>
              <a:t>«Найди Призвание!»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6284539" y="1351931"/>
            <a:ext cx="2506200" cy="576064"/>
          </a:xfrm>
          <a:prstGeom prst="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ru-RU" sz="1600" b="1">
                <a:solidFill>
                  <a:srgbClr val="FF0000"/>
                </a:solidFill>
              </a:rPr>
              <a:t>Здоровый Образ Жизни: </a:t>
            </a:r>
            <a:r>
              <a:rPr lang="ru-RU" sz="1600" b="1">
                <a:solidFill>
                  <a:srgbClr val="002060"/>
                </a:solidFill>
              </a:rPr>
              <a:t>«Будь здоров!»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279086" y="3212976"/>
            <a:ext cx="2497701" cy="576064"/>
          </a:xfrm>
          <a:prstGeom prst="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ru-RU" sz="1600" b="1">
                <a:solidFill>
                  <a:srgbClr val="FF0000"/>
                </a:solidFill>
              </a:rPr>
              <a:t>Спорт:</a:t>
            </a:r>
            <a:r>
              <a:rPr lang="ru-RU" sz="1600" b="1">
                <a:solidFill>
                  <a:srgbClr val="002060"/>
                </a:solidFill>
              </a:rPr>
              <a:t> </a:t>
            </a:r>
            <a:endParaRPr lang="ru-RU" sz="1600" b="1" smtClean="0">
              <a:solidFill>
                <a:srgbClr val="002060"/>
              </a:solidFill>
            </a:endParaRPr>
          </a:p>
          <a:p>
            <a:pPr algn="ctr"/>
            <a:r>
              <a:rPr lang="ru-RU" sz="1600" b="1" smtClean="0">
                <a:solidFill>
                  <a:srgbClr val="002060"/>
                </a:solidFill>
              </a:rPr>
              <a:t>«</a:t>
            </a:r>
            <a:r>
              <a:rPr lang="ru-RU" sz="1600" b="1">
                <a:solidFill>
                  <a:srgbClr val="002060"/>
                </a:solidFill>
              </a:rPr>
              <a:t>Достигай и побеждай»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3198494" y="2355207"/>
            <a:ext cx="2741658" cy="576064"/>
          </a:xfrm>
          <a:prstGeom prst="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ru-RU" sz="1600" b="1">
                <a:solidFill>
                  <a:srgbClr val="FF0000"/>
                </a:solidFill>
              </a:rPr>
              <a:t>Культура и Искусство: </a:t>
            </a:r>
            <a:r>
              <a:rPr lang="ru-RU" sz="1600" b="1">
                <a:solidFill>
                  <a:srgbClr val="002060"/>
                </a:solidFill>
              </a:rPr>
              <a:t>«Создавай и Вдохновляй!»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3198494" y="3212976"/>
            <a:ext cx="2741658" cy="576064"/>
          </a:xfrm>
          <a:prstGeom prst="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ru-RU" sz="1600" b="1">
                <a:solidFill>
                  <a:srgbClr val="FF0000"/>
                </a:solidFill>
              </a:rPr>
              <a:t>Медиа и Коммуникации: </a:t>
            </a:r>
            <a:r>
              <a:rPr lang="ru-RU" sz="1600" b="1">
                <a:solidFill>
                  <a:srgbClr val="002060"/>
                </a:solidFill>
              </a:rPr>
              <a:t>«Расскажи о главном!»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6300191" y="2344416"/>
            <a:ext cx="2490548" cy="576064"/>
          </a:xfrm>
          <a:prstGeom prst="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ru-RU" sz="1600" b="1">
                <a:solidFill>
                  <a:srgbClr val="FF0000"/>
                </a:solidFill>
              </a:rPr>
              <a:t>Туризм и Путешествия: </a:t>
            </a:r>
            <a:r>
              <a:rPr lang="ru-RU" sz="1600" b="1">
                <a:solidFill>
                  <a:srgbClr val="002060"/>
                </a:solidFill>
              </a:rPr>
              <a:t>«Открывай страну!»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6293493" y="3212976"/>
            <a:ext cx="2444900" cy="576064"/>
          </a:xfrm>
          <a:prstGeom prst="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ru-RU" sz="1600" b="1">
                <a:solidFill>
                  <a:srgbClr val="FF0000"/>
                </a:solidFill>
              </a:rPr>
              <a:t>Экология</a:t>
            </a:r>
            <a:r>
              <a:rPr lang="ru-RU" sz="1600" b="1" smtClean="0">
                <a:solidFill>
                  <a:srgbClr val="FF0000"/>
                </a:solidFill>
              </a:rPr>
              <a:t>:</a:t>
            </a:r>
          </a:p>
          <a:p>
            <a:pPr algn="ctr"/>
            <a:r>
              <a:rPr lang="ru-RU" sz="1600" b="1" smtClean="0">
                <a:solidFill>
                  <a:srgbClr val="FF0000"/>
                </a:solidFill>
              </a:rPr>
              <a:t> </a:t>
            </a:r>
            <a:r>
              <a:rPr lang="ru-RU" sz="1600" b="1">
                <a:solidFill>
                  <a:srgbClr val="002060"/>
                </a:solidFill>
              </a:rPr>
              <a:t>«Береги Планету!»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3198494" y="4180472"/>
            <a:ext cx="2741658" cy="976719"/>
          </a:xfrm>
          <a:prstGeom prst="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ru-RU" sz="1600" b="1">
                <a:solidFill>
                  <a:srgbClr val="FF0000"/>
                </a:solidFill>
              </a:rPr>
              <a:t>Дипломатия и </a:t>
            </a:r>
            <a:r>
              <a:rPr lang="ru-RU" sz="1600" b="1" smtClean="0">
                <a:solidFill>
                  <a:srgbClr val="FF0000"/>
                </a:solidFill>
              </a:rPr>
              <a:t>Международные </a:t>
            </a:r>
            <a:r>
              <a:rPr lang="ru-RU" sz="1600" b="1">
                <a:solidFill>
                  <a:srgbClr val="FF0000"/>
                </a:solidFill>
              </a:rPr>
              <a:t>отношения: </a:t>
            </a:r>
            <a:endParaRPr lang="ru-RU" sz="1600" b="1" smtClean="0">
              <a:solidFill>
                <a:srgbClr val="FF0000"/>
              </a:solidFill>
            </a:endParaRPr>
          </a:p>
          <a:p>
            <a:pPr algn="ctr"/>
            <a:r>
              <a:rPr lang="ru-RU" sz="1600" b="1" smtClean="0">
                <a:solidFill>
                  <a:srgbClr val="002060"/>
                </a:solidFill>
              </a:rPr>
              <a:t>«</a:t>
            </a:r>
            <a:r>
              <a:rPr lang="ru-RU" sz="1600" b="1">
                <a:solidFill>
                  <a:srgbClr val="002060"/>
                </a:solidFill>
              </a:rPr>
              <a:t>Умей дружить!»</a:t>
            </a:r>
          </a:p>
        </p:txBody>
      </p:sp>
      <p:sp>
        <p:nvSpPr>
          <p:cNvPr id="52" name="Прямоугольник 51"/>
          <p:cNvSpPr/>
          <p:nvPr/>
        </p:nvSpPr>
        <p:spPr>
          <a:xfrm>
            <a:off x="325710" y="4194162"/>
            <a:ext cx="2490548" cy="918827"/>
          </a:xfrm>
          <a:prstGeom prst="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ru-RU" sz="1600" b="1" smtClean="0">
                <a:solidFill>
                  <a:srgbClr val="FF0000"/>
                </a:solidFill>
              </a:rPr>
              <a:t>Патриотизм и Историческая Память : </a:t>
            </a:r>
            <a:r>
              <a:rPr lang="ru-RU" sz="1600" b="1">
                <a:solidFill>
                  <a:srgbClr val="002060"/>
                </a:solidFill>
              </a:rPr>
              <a:t>«Открывай страну!»</a:t>
            </a:r>
          </a:p>
        </p:txBody>
      </p:sp>
    </p:spTree>
    <p:extLst>
      <p:ext uri="{BB962C8B-B14F-4D97-AF65-F5344CB8AC3E}">
        <p14:creationId xmlns:p14="http://schemas.microsoft.com/office/powerpoint/2010/main" val="637114054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03448" y="260648"/>
            <a:ext cx="8229600" cy="882352"/>
          </a:xfrm>
        </p:spPr>
        <p:txBody>
          <a:bodyPr/>
          <a:lstStyle>
            <a:defPPr/>
          </a:lstStyle>
          <a:p>
            <a:pPr/>
            <a:r>
              <a:rPr lang="ru-RU" smtClean="0"/>
              <a:t>ОДУЛИ</a:t>
            </a:r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half" idx="1"/>
          </p:nvPr>
        </p:nvSpPr>
        <p:spPr/>
        <p:txBody>
          <a:bodyPr/>
          <a:lstStyle>
            <a:defPPr/>
          </a:lstStyle>
          <a:p>
            <a:pPr/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half" idx="2"/>
          </p:nvPr>
        </p:nvSpPr>
        <p:spPr/>
        <p:txBody>
          <a:bodyPr/>
          <a:lstStyle>
            <a:defPPr/>
          </a:lstStyle>
          <a:p>
            <a:pPr/>
            <a:endParaRPr lang="ru-RU"/>
          </a:p>
        </p:txBody>
      </p:sp>
      <p:pic>
        <p:nvPicPr>
          <p:cNvPr id="1026" name="Picture 2" descr="D:\Desktop\1646057163_39-abrakadabra-fun-p-fon-dlya-prezentatsii-po-dorozhnomu-dvizhe-4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24" y="-99392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Изображение выглядит как Шрифт, текст, Графика, логотип&#10;&#10;Автоматически созданное описание">
            <a:extLst>
              <a:ext uri="{FF2B5EF4-FFF2-40B4-BE49-F238E27FC236}">
                <a16:creationId xmlns:a16="http://schemas.microsoft.com/office/drawing/2014/main" xmlns="" id="{424C7215-4D61-DDC2-F15C-14D3D5103D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7045" y="188640"/>
            <a:ext cx="523220" cy="1011689"/>
          </a:xfrm>
          <a:prstGeom prst="rect">
            <a:avLst/>
          </a:prstGeom>
          <a:solidFill>
            <a:srgbClr val="C00000"/>
          </a:solidFill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9036496" cy="671851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algn="ctr">
              <a:lnSpc>
                <a:spcPct val="150000"/>
              </a:lnSpc>
            </a:pPr>
            <a:r>
              <a:rPr lang="ru-RU" sz="2800" b="1" smtClean="0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ПРОМЕЖУТОЧНЫЕ РЕЗУЛЬТАТЫ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382568" y="37890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/>
          </a:lstStyle>
          <a:p>
            <a:pPr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298528" y="1380506"/>
            <a:ext cx="2506200" cy="392310"/>
          </a:xfrm>
          <a:prstGeom prst="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2653E3"/>
              </a:buClr>
              <a:buSzTx/>
              <a:buFontTx/>
              <a:buNone/>
            </a:pPr>
            <a:endParaRPr lang="ru-RU" smtClean="0"/>
          </a:p>
          <a:p>
            <a: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2653E3"/>
              </a:buClr>
              <a:buSzTx/>
              <a:buFontTx/>
              <a:buNone/>
            </a:pPr>
            <a:r>
              <a:rPr kumimoji="0" lang="ru-RU" b="1" i="0" u="none" strike="noStrike" kern="1200" cap="none" spc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ea typeface="+mn-ea"/>
                <a:cs typeface="+mn-cs"/>
              </a:rPr>
              <a:t>ЗНАЮТ </a:t>
            </a:r>
          </a:p>
          <a:p>
            <a:pPr algn="ctr"/>
            <a:r>
              <a:rPr lang="ru-RU" smtClean="0"/>
              <a:t>»</a:t>
            </a:r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279086" y="1938987"/>
            <a:ext cx="2545671" cy="1303526"/>
          </a:xfrm>
          <a:prstGeom prst="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/>
            <a:r>
              <a:rPr lang="ru-RU" sz="1600" smtClean="0">
                <a:solidFill>
                  <a:srgbClr val="002060"/>
                </a:solidFill>
              </a:rPr>
              <a:t>Многообразие</a:t>
            </a:r>
            <a:r>
              <a:rPr lang="ru-RU" sz="1600">
                <a:solidFill>
                  <a:srgbClr val="002060"/>
                </a:solidFill>
              </a:rPr>
              <a:t>, сущность, историю </a:t>
            </a:r>
            <a:r>
              <a:rPr lang="ru-RU" sz="1600" smtClean="0">
                <a:solidFill>
                  <a:srgbClr val="002060"/>
                </a:solidFill>
              </a:rPr>
              <a:t>деятельности </a:t>
            </a:r>
            <a:r>
              <a:rPr lang="ru-RU" sz="1600">
                <a:solidFill>
                  <a:srgbClr val="002060"/>
                </a:solidFill>
              </a:rPr>
              <a:t>детских общественных организаций </a:t>
            </a:r>
            <a:r>
              <a:rPr lang="ru-RU" sz="1600" smtClean="0">
                <a:solidFill>
                  <a:srgbClr val="002060"/>
                </a:solidFill>
              </a:rPr>
              <a:t>России.</a:t>
            </a:r>
            <a:endParaRPr lang="ru-RU" sz="1600">
              <a:solidFill>
                <a:srgbClr val="002060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292365" y="4158372"/>
            <a:ext cx="2506200" cy="946038"/>
          </a:xfrm>
          <a:prstGeom prst="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/>
            <a:r>
              <a:rPr lang="ru-RU" sz="1600" smtClean="0">
                <a:solidFill>
                  <a:srgbClr val="002060"/>
                </a:solidFill>
              </a:rPr>
              <a:t>Способами </a:t>
            </a:r>
            <a:r>
              <a:rPr lang="ru-RU" sz="1600">
                <a:solidFill>
                  <a:srgbClr val="002060"/>
                </a:solidFill>
              </a:rPr>
              <a:t>и действиями для решения выявленной </a:t>
            </a:r>
            <a:r>
              <a:rPr lang="ru-RU" sz="1600" smtClean="0">
                <a:solidFill>
                  <a:srgbClr val="002060"/>
                </a:solidFill>
              </a:rPr>
              <a:t>проблемы.</a:t>
            </a:r>
            <a:endParaRPr lang="ru-RU" sz="1600">
              <a:solidFill>
                <a:srgbClr val="002060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198494" y="1351931"/>
            <a:ext cx="2741658" cy="420885"/>
          </a:xfrm>
          <a:prstGeom prst="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ru-RU" b="1" smtClean="0">
                <a:solidFill>
                  <a:srgbClr val="002060"/>
                </a:solidFill>
              </a:rPr>
              <a:t>УМЕЮТ </a:t>
            </a:r>
            <a:endParaRPr lang="ru-RU" b="1">
              <a:solidFill>
                <a:srgbClr val="002060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6284539" y="1351931"/>
            <a:ext cx="2506200" cy="420885"/>
          </a:xfrm>
          <a:prstGeom prst="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ru-RU" b="1" smtClean="0">
                <a:solidFill>
                  <a:srgbClr val="002060"/>
                </a:solidFill>
              </a:rPr>
              <a:t>ВЛАДЕЮТ </a:t>
            </a:r>
            <a:endParaRPr lang="ru-RU" b="1">
              <a:solidFill>
                <a:srgbClr val="002060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298528" y="3446489"/>
            <a:ext cx="2497701" cy="1467966"/>
          </a:xfrm>
          <a:prstGeom prst="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/>
            <a:r>
              <a:rPr lang="ru-RU" sz="1600" smtClean="0">
                <a:solidFill>
                  <a:srgbClr val="002060"/>
                </a:solidFill>
              </a:rPr>
              <a:t>Направления </a:t>
            </a:r>
            <a:r>
              <a:rPr lang="ru-RU" sz="1600">
                <a:solidFill>
                  <a:srgbClr val="002060"/>
                </a:solidFill>
              </a:rPr>
              <a:t>и содержание деятельности Российского объединения детей и молодежи </a:t>
            </a:r>
            <a:r>
              <a:rPr lang="ru-RU" sz="1600" smtClean="0">
                <a:solidFill>
                  <a:srgbClr val="002060"/>
                </a:solidFill>
              </a:rPr>
              <a:t>Движения Первых.</a:t>
            </a:r>
            <a:endParaRPr lang="ru-RU" sz="1600">
              <a:solidFill>
                <a:srgbClr val="002060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3235081" y="1957293"/>
            <a:ext cx="2741658" cy="915788"/>
          </a:xfrm>
          <a:prstGeom prst="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/>
            <a:r>
              <a:rPr lang="ru-RU" sz="1600" smtClean="0">
                <a:solidFill>
                  <a:srgbClr val="002060"/>
                </a:solidFill>
              </a:rPr>
              <a:t>Использовать </a:t>
            </a:r>
            <a:r>
              <a:rPr lang="ru-RU" sz="1600">
                <a:solidFill>
                  <a:srgbClr val="002060"/>
                </a:solidFill>
              </a:rPr>
              <a:t>приобретенные навыки в практической деятельности и реальной </a:t>
            </a:r>
            <a:r>
              <a:rPr lang="ru-RU" sz="1600" smtClean="0">
                <a:solidFill>
                  <a:srgbClr val="002060"/>
                </a:solidFill>
              </a:rPr>
              <a:t>жизни.</a:t>
            </a:r>
            <a:endParaRPr lang="ru-RU" sz="1600">
              <a:solidFill>
                <a:srgbClr val="002060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3233568" y="3109610"/>
            <a:ext cx="2741658" cy="967462"/>
          </a:xfrm>
          <a:prstGeom prst="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/>
            <a:r>
              <a:rPr lang="ru-RU" sz="1600" smtClean="0">
                <a:solidFill>
                  <a:srgbClr val="002060"/>
                </a:solidFill>
              </a:rPr>
              <a:t>Использовать </a:t>
            </a:r>
            <a:r>
              <a:rPr lang="ru-RU" sz="1600">
                <a:solidFill>
                  <a:srgbClr val="002060"/>
                </a:solidFill>
              </a:rPr>
              <a:t>умения и навыки для анализа и решения проблем в детском </a:t>
            </a:r>
            <a:r>
              <a:rPr lang="ru-RU" sz="1600" smtClean="0">
                <a:solidFill>
                  <a:srgbClr val="002060"/>
                </a:solidFill>
              </a:rPr>
              <a:t>коллективе.</a:t>
            </a:r>
            <a:endParaRPr lang="ru-RU" sz="1600">
              <a:solidFill>
                <a:srgbClr val="002060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6300191" y="2005683"/>
            <a:ext cx="2490548" cy="576064"/>
          </a:xfrm>
          <a:prstGeom prst="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/>
            <a:r>
              <a:rPr lang="ru-RU" sz="1600" smtClean="0">
                <a:solidFill>
                  <a:srgbClr val="002060"/>
                </a:solidFill>
              </a:rPr>
              <a:t>Навыками проектирования.</a:t>
            </a:r>
            <a:endParaRPr lang="ru-RU" sz="1600">
              <a:solidFill>
                <a:srgbClr val="002060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6325025" y="3109610"/>
            <a:ext cx="2425228" cy="576064"/>
          </a:xfrm>
          <a:prstGeom prst="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/>
            <a:r>
              <a:rPr lang="ru-RU" sz="1600" smtClean="0">
                <a:solidFill>
                  <a:srgbClr val="002060"/>
                </a:solidFill>
              </a:rPr>
              <a:t>Навыками </a:t>
            </a:r>
            <a:r>
              <a:rPr lang="ru-RU" sz="1600">
                <a:solidFill>
                  <a:srgbClr val="002060"/>
                </a:solidFill>
              </a:rPr>
              <a:t>планирования и </a:t>
            </a:r>
            <a:r>
              <a:rPr lang="ru-RU" sz="1600" smtClean="0">
                <a:solidFill>
                  <a:srgbClr val="002060"/>
                </a:solidFill>
              </a:rPr>
              <a:t>самоанализа.</a:t>
            </a:r>
            <a:endParaRPr lang="ru-RU" sz="1600">
              <a:solidFill>
                <a:srgbClr val="002060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3198494" y="4180472"/>
            <a:ext cx="2741658" cy="976719"/>
          </a:xfrm>
          <a:prstGeom prst="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/>
            <a:r>
              <a:rPr lang="ru-RU" sz="1600" smtClean="0">
                <a:solidFill>
                  <a:srgbClr val="002060"/>
                </a:solidFill>
              </a:rPr>
              <a:t>Самостоятельно </a:t>
            </a:r>
            <a:r>
              <a:rPr lang="ru-RU" sz="1600">
                <a:solidFill>
                  <a:srgbClr val="002060"/>
                </a:solidFill>
              </a:rPr>
              <a:t>организовывать творческую </a:t>
            </a:r>
            <a:r>
              <a:rPr lang="ru-RU" sz="1600" smtClean="0">
                <a:solidFill>
                  <a:srgbClr val="002060"/>
                </a:solidFill>
              </a:rPr>
              <a:t>деятельность.</a:t>
            </a:r>
            <a:endParaRPr lang="ru-RU" sz="1600">
              <a:solidFill>
                <a:srgbClr val="00206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578142" y="694484"/>
            <a:ext cx="4514138" cy="576064"/>
          </a:xfrm>
          <a:prstGeom prst="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2653E3"/>
              </a:buClr>
              <a:buSzTx/>
              <a:buFontTx/>
              <a:buNone/>
            </a:pPr>
            <a:endParaRPr lang="ru-RU" smtClean="0"/>
          </a:p>
          <a:p>
            <a: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2653E3"/>
              </a:buClr>
              <a:buSzTx/>
              <a:buFontTx/>
              <a:buNone/>
            </a:pPr>
            <a:r>
              <a:rPr kumimoji="0" lang="ru-RU" sz="2000" b="1" i="0" u="none" strike="noStrike" kern="1200" cap="none" spc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latin typeface="+mj-lt"/>
                <a:ea typeface="+mn-ea"/>
                <a:cs typeface="+mn-cs"/>
              </a:rPr>
              <a:t>ПРЕДМЕТНЫЕ РЕЗУЛЬТАТЫ  </a:t>
            </a:r>
          </a:p>
          <a:p>
            <a:pPr algn="ctr"/>
            <a:r>
              <a:rPr lang="ru-RU" smtClean="0"/>
              <a:t>»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3096885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03448" y="260648"/>
            <a:ext cx="8229600" cy="882352"/>
          </a:xfrm>
        </p:spPr>
        <p:txBody>
          <a:bodyPr/>
          <a:lstStyle>
            <a:defPPr/>
          </a:lstStyle>
          <a:p>
            <a:pPr/>
            <a:r>
              <a:rPr lang="ru-RU" smtClean="0"/>
              <a:t>ОДУЛИ</a:t>
            </a:r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half" idx="1"/>
          </p:nvPr>
        </p:nvSpPr>
        <p:spPr/>
        <p:txBody>
          <a:bodyPr/>
          <a:lstStyle>
            <a:defPPr/>
          </a:lstStyle>
          <a:p>
            <a:pPr/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half" idx="2"/>
          </p:nvPr>
        </p:nvSpPr>
        <p:spPr/>
        <p:txBody>
          <a:bodyPr/>
          <a:lstStyle>
            <a:defPPr/>
          </a:lstStyle>
          <a:p>
            <a:pPr/>
            <a:endParaRPr lang="ru-RU"/>
          </a:p>
        </p:txBody>
      </p:sp>
      <p:pic>
        <p:nvPicPr>
          <p:cNvPr id="1026" name="Picture 2" descr="D:\Desktop\1646057163_39-abrakadabra-fun-p-fon-dlya-prezentatsii-po-dorozhnomu-dvizhe-4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85" y="-478827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Изображение выглядит как Шрифт, текст, Графика, логотип&#10;&#10;Автоматически созданное описание">
            <a:extLst>
              <a:ext uri="{FF2B5EF4-FFF2-40B4-BE49-F238E27FC236}">
                <a16:creationId xmlns:a16="http://schemas.microsoft.com/office/drawing/2014/main" xmlns="" id="{424C7215-4D61-DDC2-F15C-14D3D5103D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7045" y="188640"/>
            <a:ext cx="523220" cy="1011689"/>
          </a:xfrm>
          <a:prstGeom prst="rect">
            <a:avLst/>
          </a:prstGeom>
          <a:solidFill>
            <a:srgbClr val="C00000"/>
          </a:solidFill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9036496" cy="671851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algn="ctr">
              <a:lnSpc>
                <a:spcPct val="150000"/>
              </a:lnSpc>
            </a:pPr>
            <a:r>
              <a:rPr lang="ru-RU" sz="2800" b="1" smtClean="0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ПРОМЕЖУТОЧНЫЕ РЕЗУЛЬТАТЫ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382568" y="37890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/>
          </a:lstStyle>
          <a:p>
            <a:pPr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3184031" y="5301208"/>
            <a:ext cx="2674979" cy="792088"/>
          </a:xfrm>
          <a:prstGeom prst="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>
              <a:lnSpc>
                <a:spcPct val="90000"/>
              </a:lnSpc>
              <a:spcBef>
                <a:spcPts val="1000"/>
              </a:spcBef>
              <a:buClr>
                <a:srgbClr val="2653E3"/>
              </a:buClr>
              <a:buSzTx/>
            </a:pPr>
            <a:r>
              <a:rPr lang="ru-RU" sz="1600" smtClean="0">
                <a:solidFill>
                  <a:srgbClr val="002060"/>
                </a:solidFill>
                <a:ea typeface="Times New Roman"/>
              </a:rPr>
              <a:t>Проявляют </a:t>
            </a:r>
            <a:r>
              <a:rPr lang="ru-RU" sz="1600">
                <a:solidFill>
                  <a:srgbClr val="002060"/>
                </a:solidFill>
                <a:ea typeface="Times New Roman"/>
              </a:rPr>
              <a:t>качества лидера в различных жизненных </a:t>
            </a:r>
            <a:r>
              <a:rPr lang="ru-RU" sz="1600" smtClean="0">
                <a:solidFill>
                  <a:srgbClr val="002060"/>
                </a:solidFill>
                <a:ea typeface="Times New Roman"/>
              </a:rPr>
              <a:t>ситуациях.</a:t>
            </a:r>
            <a:endParaRPr lang="ru-RU" sz="1600">
              <a:solidFill>
                <a:srgbClr val="00206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46416" y="1380505"/>
            <a:ext cx="2545671" cy="1464356"/>
          </a:xfrm>
          <a:prstGeom prst="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/>
            <a:r>
              <a:rPr lang="ru-RU" sz="1600" smtClean="0">
                <a:solidFill>
                  <a:srgbClr val="333333"/>
                </a:solidFill>
                <a:ea typeface="Times New Roman"/>
              </a:rPr>
              <a:t>Взаимодействуют </a:t>
            </a:r>
            <a:r>
              <a:rPr lang="ru-RU" sz="1600">
                <a:solidFill>
                  <a:srgbClr val="333333"/>
                </a:solidFill>
                <a:ea typeface="Times New Roman"/>
              </a:rPr>
              <a:t>со сверстниками, педагогами, младшими школьниками в ходе реализации коллективных творческих </a:t>
            </a:r>
            <a:r>
              <a:rPr lang="ru-RU" sz="1600" smtClean="0">
                <a:solidFill>
                  <a:srgbClr val="333333"/>
                </a:solidFill>
                <a:ea typeface="Times New Roman"/>
              </a:rPr>
              <a:t>проектов.</a:t>
            </a:r>
            <a:endParaRPr lang="ru-RU" sz="1600">
              <a:solidFill>
                <a:srgbClr val="002060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364065" y="3959488"/>
            <a:ext cx="2506200" cy="1646892"/>
          </a:xfrm>
          <a:prstGeom prst="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/>
            <a:r>
              <a:rPr lang="ru-RU" sz="1600" smtClean="0">
                <a:solidFill>
                  <a:srgbClr val="002060"/>
                </a:solidFill>
              </a:rPr>
              <a:t>Умеют </a:t>
            </a:r>
            <a:r>
              <a:rPr lang="ru-RU" sz="1600">
                <a:solidFill>
                  <a:srgbClr val="002060"/>
                </a:solidFill>
              </a:rPr>
              <a:t>работать в группе, устанавливать </a:t>
            </a:r>
            <a:r>
              <a:rPr lang="ru-RU" sz="1600" smtClean="0">
                <a:solidFill>
                  <a:srgbClr val="002060"/>
                </a:solidFill>
              </a:rPr>
              <a:t>отношения</a:t>
            </a:r>
            <a:r>
              <a:rPr lang="ru-RU" sz="1600">
                <a:solidFill>
                  <a:srgbClr val="002060"/>
                </a:solidFill>
              </a:rPr>
              <a:t>, эффективно сотрудничать и способствовать продуктивной совместной </a:t>
            </a:r>
            <a:r>
              <a:rPr lang="ru-RU" sz="1600" smtClean="0">
                <a:solidFill>
                  <a:srgbClr val="002060"/>
                </a:solidFill>
              </a:rPr>
              <a:t>деятельности.</a:t>
            </a:r>
            <a:endParaRPr lang="ru-RU" sz="1600">
              <a:solidFill>
                <a:srgbClr val="002060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184031" y="1380505"/>
            <a:ext cx="2741658" cy="1140965"/>
          </a:xfrm>
          <a:prstGeom prst="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/>
            <a:r>
              <a:rPr lang="ru-RU" sz="1600" smtClean="0">
                <a:solidFill>
                  <a:srgbClr val="002060"/>
                </a:solidFill>
              </a:rPr>
              <a:t>Проявляют интерес </a:t>
            </a:r>
            <a:r>
              <a:rPr lang="ru-RU" sz="1600">
                <a:solidFill>
                  <a:srgbClr val="002060"/>
                </a:solidFill>
              </a:rPr>
              <a:t>и потребности к добровольческой </a:t>
            </a:r>
            <a:r>
              <a:rPr lang="ru-RU" sz="1600" smtClean="0">
                <a:solidFill>
                  <a:srgbClr val="002060"/>
                </a:solidFill>
              </a:rPr>
              <a:t>деятельности.</a:t>
            </a:r>
            <a:endParaRPr lang="ru-RU" sz="1600">
              <a:solidFill>
                <a:srgbClr val="002060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50119" y="4406542"/>
            <a:ext cx="2506200" cy="1234162"/>
          </a:xfrm>
          <a:prstGeom prst="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/>
            <a:r>
              <a:rPr lang="ru-RU" sz="1600" smtClean="0">
                <a:solidFill>
                  <a:srgbClr val="002060"/>
                </a:solidFill>
              </a:rPr>
              <a:t>Проявляют потребность </a:t>
            </a:r>
            <a:r>
              <a:rPr lang="ru-RU" sz="1600">
                <a:solidFill>
                  <a:srgbClr val="002060"/>
                </a:solidFill>
              </a:rPr>
              <a:t>в </a:t>
            </a:r>
            <a:r>
              <a:rPr lang="ru-RU" sz="1600" smtClean="0">
                <a:solidFill>
                  <a:srgbClr val="002060"/>
                </a:solidFill>
              </a:rPr>
              <a:t>здоровом образе </a:t>
            </a:r>
            <a:r>
              <a:rPr lang="ru-RU" sz="1600">
                <a:solidFill>
                  <a:srgbClr val="002060"/>
                </a:solidFill>
              </a:rPr>
              <a:t>жизни, сохранении и укреплении </a:t>
            </a:r>
            <a:r>
              <a:rPr lang="ru-RU" sz="1600" smtClean="0">
                <a:solidFill>
                  <a:srgbClr val="002060"/>
                </a:solidFill>
              </a:rPr>
              <a:t>своего здоровья.</a:t>
            </a:r>
            <a:endParaRPr lang="ru-RU" sz="1600">
              <a:solidFill>
                <a:srgbClr val="002060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285887" y="3039010"/>
            <a:ext cx="2497701" cy="1107927"/>
          </a:xfrm>
          <a:prstGeom prst="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/>
            <a:r>
              <a:rPr lang="ru-RU" sz="1600" smtClean="0">
                <a:solidFill>
                  <a:srgbClr val="002060"/>
                </a:solidFill>
              </a:rPr>
              <a:t>Выражают свое отношение </a:t>
            </a:r>
            <a:r>
              <a:rPr lang="ru-RU" sz="1600">
                <a:solidFill>
                  <a:srgbClr val="002060"/>
                </a:solidFill>
              </a:rPr>
              <a:t>к проблеме лидерства в </a:t>
            </a:r>
            <a:r>
              <a:rPr lang="ru-RU" sz="1600" smtClean="0">
                <a:solidFill>
                  <a:srgbClr val="002060"/>
                </a:solidFill>
              </a:rPr>
              <a:t>коллективе.</a:t>
            </a:r>
            <a:endParaRPr lang="ru-RU" sz="1600">
              <a:solidFill>
                <a:srgbClr val="002060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3235081" y="2718346"/>
            <a:ext cx="2690608" cy="967462"/>
          </a:xfrm>
          <a:prstGeom prst="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/>
            <a:r>
              <a:rPr lang="ru-RU" sz="1600" smtClean="0">
                <a:solidFill>
                  <a:srgbClr val="002060"/>
                </a:solidFill>
              </a:rPr>
              <a:t>Используют </a:t>
            </a:r>
            <a:r>
              <a:rPr lang="ru-RU" sz="1600">
                <a:solidFill>
                  <a:srgbClr val="002060"/>
                </a:solidFill>
              </a:rPr>
              <a:t>умения и навыки для анализа и решения проблем в детском </a:t>
            </a:r>
            <a:r>
              <a:rPr lang="ru-RU" sz="1600" smtClean="0">
                <a:solidFill>
                  <a:srgbClr val="002060"/>
                </a:solidFill>
              </a:rPr>
              <a:t>коллективе.</a:t>
            </a:r>
            <a:endParaRPr lang="ru-RU" sz="1600">
              <a:solidFill>
                <a:srgbClr val="002060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6292154" y="1473032"/>
            <a:ext cx="2490548" cy="875848"/>
          </a:xfrm>
          <a:prstGeom prst="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/>
            <a:r>
              <a:rPr lang="ru-RU" sz="1600" smtClean="0">
                <a:solidFill>
                  <a:srgbClr val="002060"/>
                </a:solidFill>
              </a:rPr>
              <a:t>Проявляют бережное отношение к</a:t>
            </a:r>
          </a:p>
          <a:p>
            <a:pPr/>
            <a:r>
              <a:rPr lang="ru-RU" sz="1600" smtClean="0">
                <a:solidFill>
                  <a:srgbClr val="002060"/>
                </a:solidFill>
              </a:rPr>
              <a:t>окружающему миру.</a:t>
            </a:r>
            <a:endParaRPr lang="ru-RU" sz="1600">
              <a:solidFill>
                <a:srgbClr val="002060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6375501" y="2718346"/>
            <a:ext cx="2425228" cy="936104"/>
          </a:xfrm>
          <a:prstGeom prst="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/>
            <a:r>
              <a:rPr lang="ru-RU" sz="1600" smtClean="0">
                <a:solidFill>
                  <a:srgbClr val="002060"/>
                </a:solidFill>
              </a:rPr>
              <a:t>Умеют </a:t>
            </a:r>
            <a:r>
              <a:rPr lang="ru-RU" sz="1600">
                <a:solidFill>
                  <a:srgbClr val="002060"/>
                </a:solidFill>
              </a:rPr>
              <a:t>договариваться и приходить к общему решению в совместной </a:t>
            </a:r>
            <a:r>
              <a:rPr lang="ru-RU" sz="1600" smtClean="0">
                <a:solidFill>
                  <a:srgbClr val="002060"/>
                </a:solidFill>
              </a:rPr>
              <a:t>деятельности.</a:t>
            </a:r>
            <a:endParaRPr lang="ru-RU" sz="1600">
              <a:solidFill>
                <a:srgbClr val="002060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3184031" y="3966835"/>
            <a:ext cx="2741658" cy="1108323"/>
          </a:xfrm>
          <a:prstGeom prst="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/>
            <a:r>
              <a:rPr lang="ru-RU" sz="1600" smtClean="0">
                <a:solidFill>
                  <a:srgbClr val="002060"/>
                </a:solidFill>
              </a:rPr>
              <a:t>Умеют </a:t>
            </a:r>
            <a:r>
              <a:rPr lang="ru-RU" sz="1600">
                <a:solidFill>
                  <a:srgbClr val="002060"/>
                </a:solidFill>
              </a:rPr>
              <a:t>эффективно общаться с детьми с ограниченными возможностями здоровья, пожилыми </a:t>
            </a:r>
            <a:r>
              <a:rPr lang="ru-RU" sz="1600" smtClean="0">
                <a:solidFill>
                  <a:srgbClr val="002060"/>
                </a:solidFill>
              </a:rPr>
              <a:t>людьми.</a:t>
            </a:r>
            <a:endParaRPr lang="ru-RU" sz="1600">
              <a:solidFill>
                <a:srgbClr val="00206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578142" y="694484"/>
            <a:ext cx="4514138" cy="576064"/>
          </a:xfrm>
          <a:prstGeom prst="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>
              <a:lnSpc>
                <a:spcPct val="90000"/>
              </a:lnSpc>
              <a:spcBef>
                <a:spcPts val="1000"/>
              </a:spcBef>
              <a:buClr>
                <a:srgbClr val="2653E3"/>
              </a:buClr>
              <a:buSzTx/>
            </a:pPr>
            <a:r>
              <a:rPr lang="ru-RU"/>
              <a:t>личностные качества: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00269" y="789766"/>
            <a:ext cx="30039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/>
            <a:r>
              <a:rPr lang="ru-RU" sz="2000" b="1" smtClean="0">
                <a:solidFill>
                  <a:srgbClr val="002060"/>
                </a:solidFill>
              </a:rPr>
              <a:t>ЛИЧНОСТНЫЕ КАЧЕСТВА</a:t>
            </a:r>
            <a:endParaRPr lang="ru-RU" sz="2000" b="1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868567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03448" y="260648"/>
            <a:ext cx="8229600" cy="882352"/>
          </a:xfrm>
        </p:spPr>
        <p:txBody>
          <a:bodyPr/>
          <a:lstStyle>
            <a:defPPr/>
          </a:lstStyle>
          <a:p>
            <a:pPr/>
            <a:r>
              <a:rPr lang="ru-RU" smtClean="0"/>
              <a:t>ОДУЛИ</a:t>
            </a:r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half" idx="1"/>
          </p:nvPr>
        </p:nvSpPr>
        <p:spPr/>
        <p:txBody>
          <a:bodyPr/>
          <a:lstStyle>
            <a:defPPr/>
          </a:lstStyle>
          <a:p>
            <a:pPr/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half" idx="2"/>
          </p:nvPr>
        </p:nvSpPr>
        <p:spPr/>
        <p:txBody>
          <a:bodyPr/>
          <a:lstStyle>
            <a:defPPr/>
          </a:lstStyle>
          <a:p>
            <a:pPr/>
            <a:endParaRPr lang="ru-RU"/>
          </a:p>
        </p:txBody>
      </p:sp>
      <p:pic>
        <p:nvPicPr>
          <p:cNvPr id="1026" name="Picture 2" descr="D:\Desktop\1646057163_39-abrakadabra-fun-p-fon-dlya-prezentatsii-po-dorozhnomu-dvizhe-4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-476124"/>
            <a:ext cx="9144000" cy="6858000"/>
          </a:xfrm>
          <a:prstGeom prst="rect">
            <a:avLst/>
          </a:prstGeom>
          <a:noFill/>
          <a:ln>
            <a:solidFill>
              <a:srgbClr val="92D05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Изображение выглядит как Шрифт, текст, Графика, логотип&#10;&#10;Автоматически созданное описание">
            <a:extLst>
              <a:ext uri="{FF2B5EF4-FFF2-40B4-BE49-F238E27FC236}">
                <a16:creationId xmlns:a16="http://schemas.microsoft.com/office/drawing/2014/main" xmlns="" id="{424C7215-4D61-DDC2-F15C-14D3D5103D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7045" y="188640"/>
            <a:ext cx="523220" cy="1011689"/>
          </a:xfrm>
          <a:prstGeom prst="rect">
            <a:avLst/>
          </a:prstGeom>
          <a:solidFill>
            <a:srgbClr val="C00000"/>
          </a:solidFill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9036496" cy="671851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algn="ctr">
              <a:lnSpc>
                <a:spcPct val="150000"/>
              </a:lnSpc>
            </a:pPr>
            <a:r>
              <a:rPr lang="ru-RU" sz="2800" b="1" smtClean="0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ПРОМЕЖУТОЧНЫЕ РЕЗУЛЬТАТЫ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382568" y="37890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/>
          </a:lstStyle>
          <a:p>
            <a:pPr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395536" y="2367222"/>
            <a:ext cx="2545671" cy="680343"/>
          </a:xfrm>
          <a:prstGeom prst="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/>
            <a:r>
              <a:rPr lang="ru-RU" sz="1600" smtClean="0">
                <a:solidFill>
                  <a:srgbClr val="002060"/>
                </a:solidFill>
              </a:rPr>
              <a:t>Выполнять </a:t>
            </a:r>
            <a:r>
              <a:rPr lang="ru-RU" sz="1600">
                <a:solidFill>
                  <a:srgbClr val="002060"/>
                </a:solidFill>
              </a:rPr>
              <a:t>задания, без готовых вариантов </a:t>
            </a:r>
            <a:r>
              <a:rPr lang="ru-RU" sz="1600" smtClean="0">
                <a:solidFill>
                  <a:srgbClr val="002060"/>
                </a:solidFill>
              </a:rPr>
              <a:t>ответа.</a:t>
            </a:r>
            <a:endParaRPr lang="ru-RU" sz="1600">
              <a:solidFill>
                <a:srgbClr val="002060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289731" y="4861869"/>
            <a:ext cx="2465714" cy="757020"/>
          </a:xfrm>
          <a:prstGeom prst="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/>
            <a:r>
              <a:rPr lang="ru-RU" sz="1600" smtClean="0">
                <a:solidFill>
                  <a:srgbClr val="002060"/>
                </a:solidFill>
              </a:rPr>
              <a:t>Адекватно </a:t>
            </a:r>
            <a:r>
              <a:rPr lang="ru-RU" sz="1600">
                <a:solidFill>
                  <a:srgbClr val="002060"/>
                </a:solidFill>
              </a:rPr>
              <a:t>понимать оценку взрослого и </a:t>
            </a:r>
            <a:r>
              <a:rPr lang="ru-RU" sz="1600" smtClean="0">
                <a:solidFill>
                  <a:srgbClr val="002060"/>
                </a:solidFill>
              </a:rPr>
              <a:t>сверстника.</a:t>
            </a:r>
            <a:endParaRPr lang="ru-RU" sz="1600">
              <a:solidFill>
                <a:srgbClr val="002060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254384" y="2344797"/>
            <a:ext cx="2741658" cy="1128154"/>
          </a:xfrm>
          <a:prstGeom prst="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/>
            <a:r>
              <a:rPr lang="ru-RU" sz="1600" smtClean="0">
                <a:solidFill>
                  <a:srgbClr val="002060"/>
                </a:solidFill>
              </a:rPr>
              <a:t>Излагать </a:t>
            </a:r>
            <a:r>
              <a:rPr lang="ru-RU" sz="1600">
                <a:solidFill>
                  <a:srgbClr val="002060"/>
                </a:solidFill>
              </a:rPr>
              <a:t>свое мнение и аргументировать свою точку зрения и оценку </a:t>
            </a:r>
            <a:r>
              <a:rPr lang="ru-RU" sz="1600" smtClean="0">
                <a:solidFill>
                  <a:srgbClr val="002060"/>
                </a:solidFill>
              </a:rPr>
              <a:t>событий.</a:t>
            </a:r>
            <a:endParaRPr lang="ru-RU" sz="1600">
              <a:solidFill>
                <a:srgbClr val="002060"/>
              </a:solidFill>
            </a:endParaRPr>
          </a:p>
          <a:p>
            <a:pPr/>
            <a:endParaRPr lang="ru-RU" sz="1600">
              <a:solidFill>
                <a:srgbClr val="002060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6236304" y="2367222"/>
            <a:ext cx="2506200" cy="898108"/>
          </a:xfrm>
          <a:prstGeom prst="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/>
            <a:r>
              <a:rPr lang="ru-RU" sz="1600" smtClean="0">
                <a:solidFill>
                  <a:srgbClr val="002060"/>
                </a:solidFill>
              </a:rPr>
              <a:t>Осваивать способы решения проблем </a:t>
            </a:r>
            <a:r>
              <a:rPr lang="ru-RU" sz="1600">
                <a:solidFill>
                  <a:srgbClr val="002060"/>
                </a:solidFill>
              </a:rPr>
              <a:t>творческого </a:t>
            </a:r>
            <a:r>
              <a:rPr lang="ru-RU" sz="1600" smtClean="0">
                <a:solidFill>
                  <a:srgbClr val="002060"/>
                </a:solidFill>
              </a:rPr>
              <a:t>характера. .</a:t>
            </a:r>
            <a:r>
              <a:rPr lang="ru-RU" sz="1600" smtClean="0"/>
              <a:t>творческого </a:t>
            </a:r>
            <a:r>
              <a:rPr lang="ru-RU" sz="1600"/>
              <a:t>характера;</a:t>
            </a:r>
            <a:endParaRPr lang="ru-RU" sz="1600">
              <a:solidFill>
                <a:srgbClr val="002060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419520" y="3414493"/>
            <a:ext cx="2521685" cy="688554"/>
          </a:xfrm>
          <a:prstGeom prst="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/>
            <a:r>
              <a:rPr lang="ru-RU" sz="1600" smtClean="0">
                <a:solidFill>
                  <a:srgbClr val="002060"/>
                </a:solidFill>
              </a:rPr>
              <a:t>Составлять </a:t>
            </a:r>
            <a:r>
              <a:rPr lang="ru-RU" sz="1600">
                <a:solidFill>
                  <a:srgbClr val="002060"/>
                </a:solidFill>
              </a:rPr>
              <a:t>вопросы по заданной </a:t>
            </a:r>
            <a:r>
              <a:rPr lang="ru-RU" sz="1600" smtClean="0">
                <a:solidFill>
                  <a:srgbClr val="002060"/>
                </a:solidFill>
              </a:rPr>
              <a:t>теме.</a:t>
            </a:r>
            <a:endParaRPr lang="ru-RU" sz="1600">
              <a:solidFill>
                <a:srgbClr val="002060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3285463" y="4210509"/>
            <a:ext cx="2690608" cy="1431739"/>
          </a:xfrm>
          <a:prstGeom prst="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/>
            <a:r>
              <a:rPr lang="ru-RU" sz="1600" smtClean="0">
                <a:solidFill>
                  <a:srgbClr val="002060"/>
                </a:solidFill>
              </a:rPr>
              <a:t>Адекватно </a:t>
            </a:r>
            <a:r>
              <a:rPr lang="ru-RU" sz="1600">
                <a:solidFill>
                  <a:srgbClr val="002060"/>
                </a:solidFill>
              </a:rPr>
              <a:t>оценивать собственное поведение и поведение окружающих, освоение форм познавательной и личностной </a:t>
            </a:r>
            <a:r>
              <a:rPr lang="ru-RU" sz="1600" smtClean="0">
                <a:solidFill>
                  <a:srgbClr val="002060"/>
                </a:solidFill>
              </a:rPr>
              <a:t>рефлексии.</a:t>
            </a:r>
            <a:endParaRPr lang="ru-RU" sz="1600">
              <a:solidFill>
                <a:srgbClr val="002060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395535" y="4286727"/>
            <a:ext cx="2545671" cy="1279302"/>
          </a:xfrm>
          <a:prstGeom prst="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/>
            <a:r>
              <a:rPr lang="ru-RU" sz="1600" smtClean="0">
                <a:solidFill>
                  <a:srgbClr val="002060"/>
                </a:solidFill>
              </a:rPr>
              <a:t>Самостоятельно </a:t>
            </a:r>
            <a:r>
              <a:rPr lang="ru-RU" sz="1600">
                <a:solidFill>
                  <a:srgbClr val="002060"/>
                </a:solidFill>
              </a:rPr>
              <a:t>действовать по образцу и выбирать способы задач в зависимости от конкретных </a:t>
            </a:r>
            <a:r>
              <a:rPr lang="ru-RU" sz="1600" smtClean="0">
                <a:solidFill>
                  <a:srgbClr val="002060"/>
                </a:solidFill>
              </a:rPr>
              <a:t>условий.</a:t>
            </a:r>
            <a:endParaRPr lang="ru-RU" sz="1600">
              <a:solidFill>
                <a:srgbClr val="002060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6259918" y="3544699"/>
            <a:ext cx="2490548" cy="936104"/>
          </a:xfrm>
          <a:prstGeom prst="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/>
            <a:r>
              <a:rPr lang="ru-RU" sz="1600" smtClean="0">
                <a:solidFill>
                  <a:srgbClr val="002060"/>
                </a:solidFill>
              </a:rPr>
              <a:t>Видеть </a:t>
            </a:r>
            <a:r>
              <a:rPr lang="ru-RU" sz="1600">
                <a:solidFill>
                  <a:srgbClr val="002060"/>
                </a:solidFill>
              </a:rPr>
              <a:t>указанную ошибку и исправлять ее по указанию </a:t>
            </a:r>
            <a:r>
              <a:rPr lang="ru-RU" sz="1600" smtClean="0">
                <a:solidFill>
                  <a:srgbClr val="002060"/>
                </a:solidFill>
              </a:rPr>
              <a:t>взрослого.</a:t>
            </a:r>
            <a:endParaRPr lang="ru-RU" sz="1600">
              <a:solidFill>
                <a:srgbClr val="00206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555424" y="798756"/>
            <a:ext cx="4514138" cy="505845"/>
          </a:xfrm>
          <a:prstGeom prst="rect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>
              <a:lnSpc>
                <a:spcPct val="90000"/>
              </a:lnSpc>
              <a:spcBef>
                <a:spcPts val="1000"/>
              </a:spcBef>
              <a:buClr>
                <a:srgbClr val="2653E3"/>
              </a:buClr>
              <a:buSzTx/>
            </a:pPr>
            <a:r>
              <a:rPr lang="ru-RU"/>
              <a:t>личностные качества: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78142" y="789766"/>
            <a:ext cx="44421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ctr"/>
            <a:r>
              <a:rPr lang="ru-RU" sz="2000" b="1" smtClean="0">
                <a:solidFill>
                  <a:srgbClr val="002060"/>
                </a:solidFill>
              </a:rPr>
              <a:t>МЕТАПРЕДМЕТНЫЕ КОМПЕТЕНЦИИ</a:t>
            </a:r>
            <a:endParaRPr lang="ru-RU" sz="2000" b="1">
              <a:solidFill>
                <a:srgbClr val="002060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437081" y="1516676"/>
            <a:ext cx="2376264" cy="514476"/>
          </a:xfrm>
          <a:prstGeom prst="ellipse">
            <a:avLst/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ru-RU" b="1" smtClean="0">
                <a:solidFill>
                  <a:srgbClr val="002060"/>
                </a:solidFill>
              </a:rPr>
              <a:t>УМЕЮТ </a:t>
            </a:r>
            <a:endParaRPr lang="ru-RU" b="1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536992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12.14"/>
  <p:tag name="AS_TITLE" val="Aspose.Slides for .NET 4.0 Client Profile"/>
  <p:tag name="AS_VERSION" val="19.12"/>
</p:tagLst>
</file>

<file path=ppt/theme/theme1.xml><?xml version="1.0" encoding="utf-8"?>
<a:theme xmlns:r="http://schemas.openxmlformats.org/officeDocument/2006/relationships"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163</Paragraphs>
  <Slides>12</Slides>
  <Notes>0</Notes>
  <TotalTime>1028</TotalTime>
  <HiddenSlides>0</HiddenSlides>
  <MMClips>0</MMClips>
  <ScaleCrop>0</ScaleCrop>
  <HeadingPairs>
    <vt:vector baseType="variant" size="6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baseType="lpstr" size="17">
      <vt:lpstr>Arial</vt:lpstr>
      <vt:lpstr>Calibri</vt:lpstr>
      <vt:lpstr>Times New Roman</vt:lpstr>
      <vt:lpstr>Tahoma</vt:lpstr>
      <vt:lpstr>Тема Office</vt:lpstr>
      <vt:lpstr>В</vt:lpstr>
      <vt:lpstr>PowerPoint Presentation</vt:lpstr>
      <vt:lpstr>PowerPoint Presentation</vt:lpstr>
      <vt:lpstr>PowerPoint Presentation</vt:lpstr>
      <vt:lpstr>ОДУЛИ</vt:lpstr>
      <vt:lpstr>ОДУЛИ</vt:lpstr>
      <vt:lpstr>ОДУЛИ</vt:lpstr>
      <vt:lpstr>ОДУЛИ</vt:lpstr>
      <vt:lpstr>ОДУЛИ</vt:lpstr>
      <vt:lpstr>ОДУЛИ</vt:lpstr>
      <vt:lpstr>ОДУЛИ</vt:lpstr>
      <vt:lpstr>ОДУЛИ</vt:lpstr>
    </vt:vector>
  </TitlesOfParts>
  <LinksUpToDate>0</LinksUpToDate>
  <SharedDoc>0</SharedDoc>
  <HyperlinksChanged>0</HyperlinksChanged>
  <Application>Aspose.Slides for .NET</Application>
  <AppVersion>19.1200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Презентация PowerPoint</dc:title>
  <dc:creator>User</dc:creator>
  <cp:lastModifiedBy>User</cp:lastModifiedBy>
  <cp:revision>64</cp:revision>
  <dcterms:created xsi:type="dcterms:W3CDTF">2025-02-17T03:03:06Z</dcterms:created>
  <dcterms:modified xsi:type="dcterms:W3CDTF">2025-02-25T02:36:49Z</dcterms:modified>
</cp:coreProperties>
</file>